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56" r:id="rId2"/>
  </p:sldMasterIdLst>
  <p:sldIdLst>
    <p:sldId id="261" r:id="rId3"/>
    <p:sldId id="258" r:id="rId4"/>
    <p:sldId id="266" r:id="rId5"/>
    <p:sldId id="268" r:id="rId6"/>
    <p:sldId id="269" r:id="rId7"/>
    <p:sldId id="259" r:id="rId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p:cViewPr varScale="1">
        <p:scale>
          <a:sx n="48" d="100"/>
          <a:sy n="48" d="100"/>
        </p:scale>
        <p:origin x="1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auglkopibasinstituts"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CC84F0-D203-4488-9F28-1BA0926D3A79}"/>
              </a:ext>
            </a:extLst>
          </p:cNvPr>
          <p:cNvSpPr>
            <a:spLocks noGrp="1"/>
          </p:cNvSpPr>
          <p:nvPr>
            <p:ph type="ctrTitle" hasCustomPrompt="1"/>
          </p:nvPr>
        </p:nvSpPr>
        <p:spPr>
          <a:xfrm>
            <a:off x="1066800" y="2235200"/>
            <a:ext cx="9144000" cy="2387600"/>
          </a:xfrm>
        </p:spPr>
        <p:txBody>
          <a:bodyPr anchor="ctr">
            <a:normAutofit/>
          </a:bodyPr>
          <a:lstStyle>
            <a:lvl1pPr algn="l">
              <a:defRPr sz="4000" b="1"/>
            </a:lvl1pPr>
          </a:lstStyle>
          <a:p>
            <a:r>
              <a:rPr lang="lv-LV" dirty="0"/>
              <a:t>REDIĢĒT ŠABLONA VIRSRAKSTA STILU</a:t>
            </a:r>
          </a:p>
        </p:txBody>
      </p:sp>
      <p:sp>
        <p:nvSpPr>
          <p:cNvPr id="3" name="Apakšvirsraksts 2">
            <a:extLst>
              <a:ext uri="{FF2B5EF4-FFF2-40B4-BE49-F238E27FC236}">
                <a16:creationId xmlns:a16="http://schemas.microsoft.com/office/drawing/2014/main" id="{4E67BA0A-5C2A-483C-A11E-7B50CBD37D11}"/>
              </a:ext>
            </a:extLst>
          </p:cNvPr>
          <p:cNvSpPr>
            <a:spLocks noGrp="1"/>
          </p:cNvSpPr>
          <p:nvPr>
            <p:ph type="subTitle" idx="1"/>
          </p:nvPr>
        </p:nvSpPr>
        <p:spPr>
          <a:xfrm>
            <a:off x="1066800" y="483726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pic>
        <p:nvPicPr>
          <p:cNvPr id="8" name="Attēls 7" descr="Attēls, kurā ir teksts, zīme&#10;&#10;Apraksts ģenerēts automātiski">
            <a:extLst>
              <a:ext uri="{FF2B5EF4-FFF2-40B4-BE49-F238E27FC236}">
                <a16:creationId xmlns:a16="http://schemas.microsoft.com/office/drawing/2014/main" id="{CA25BED1-1BD8-4B0F-82B2-26F0233CB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911641"/>
            <a:ext cx="2066723" cy="1140051"/>
          </a:xfrm>
          <a:prstGeom prst="rect">
            <a:avLst/>
          </a:prstGeom>
        </p:spPr>
      </p:pic>
      <p:pic>
        <p:nvPicPr>
          <p:cNvPr id="5" name="FBziime.png">
            <a:hlinkClick r:id="rId3"/>
            <a:extLst>
              <a:ext uri="{FF2B5EF4-FFF2-40B4-BE49-F238E27FC236}">
                <a16:creationId xmlns:a16="http://schemas.microsoft.com/office/drawing/2014/main" id="{3F3CA12B-20EB-463C-9E10-29BB5B8BBA0D}"/>
              </a:ext>
            </a:extLst>
          </p:cNvPr>
          <p:cNvPicPr>
            <a:picLocks noChangeAspect="1"/>
          </p:cNvPicPr>
          <p:nvPr userDrawn="1"/>
        </p:nvPicPr>
        <p:blipFill>
          <a:blip r:embed="rId4"/>
          <a:srcRect/>
          <a:stretch>
            <a:fillRect/>
          </a:stretch>
        </p:blipFill>
        <p:spPr>
          <a:xfrm>
            <a:off x="1140373" y="6170137"/>
            <a:ext cx="280850" cy="280849"/>
          </a:xfrm>
          <a:prstGeom prst="rect">
            <a:avLst/>
          </a:prstGeom>
          <a:ln w="12700">
            <a:miter lim="400000"/>
          </a:ln>
        </p:spPr>
      </p:pic>
    </p:spTree>
    <p:extLst>
      <p:ext uri="{BB962C8B-B14F-4D97-AF65-F5344CB8AC3E}">
        <p14:creationId xmlns:p14="http://schemas.microsoft.com/office/powerpoint/2010/main" val="326379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DF3BB99-D0E4-48C9-8D5B-0C6AE20B5365}"/>
              </a:ext>
            </a:extLst>
          </p:cNvPr>
          <p:cNvSpPr>
            <a:spLocks noGrp="1"/>
          </p:cNvSpPr>
          <p:nvPr>
            <p:ph type="title" hasCustomPrompt="1"/>
          </p:nvPr>
        </p:nvSpPr>
        <p:spPr/>
        <p:txBody>
          <a:bodyPr>
            <a:normAutofit/>
          </a:bodyPr>
          <a:lstStyle>
            <a:lvl1pPr>
              <a:defRPr sz="3600" b="1">
                <a:solidFill>
                  <a:schemeClr val="tx1"/>
                </a:solidFill>
              </a:defRPr>
            </a:lvl1pPr>
          </a:lstStyle>
          <a:p>
            <a:r>
              <a:rPr lang="lv-LV" dirty="0"/>
              <a:t>REDIĢĒT ŠABLONA VIRSRAKSTA STILU</a:t>
            </a:r>
          </a:p>
        </p:txBody>
      </p:sp>
      <p:sp>
        <p:nvSpPr>
          <p:cNvPr id="3" name="Satura vietturis 2">
            <a:extLst>
              <a:ext uri="{FF2B5EF4-FFF2-40B4-BE49-F238E27FC236}">
                <a16:creationId xmlns:a16="http://schemas.microsoft.com/office/drawing/2014/main" id="{A7B2F0E4-F132-4DCC-81CE-5AA242ACCA58}"/>
              </a:ext>
            </a:extLst>
          </p:cNvPr>
          <p:cNvSpPr>
            <a:spLocks noGrp="1"/>
          </p:cNvSpPr>
          <p:nvPr>
            <p:ph idx="1"/>
          </p:nvPr>
        </p:nvSpPr>
        <p:spPr/>
        <p:txBody>
          <a:bodyPr/>
          <a:lstStyle>
            <a:lvl1pPr>
              <a:defRPr sz="26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4B82D3EF-4506-4A10-803E-9F80A88C96B9}"/>
              </a:ext>
            </a:extLst>
          </p:cNvPr>
          <p:cNvSpPr>
            <a:spLocks noGrp="1"/>
          </p:cNvSpPr>
          <p:nvPr>
            <p:ph type="dt" sz="half" idx="10"/>
          </p:nvPr>
        </p:nvSpPr>
        <p:spPr/>
        <p:txBody>
          <a:bodyPr/>
          <a:lstStyle>
            <a:lvl1pPr>
              <a:defRPr>
                <a:solidFill>
                  <a:schemeClr val="tx1"/>
                </a:solidFill>
              </a:defRPr>
            </a:lvl1pPr>
          </a:lstStyle>
          <a:p>
            <a:fld id="{9DE1AEE0-1EA0-44F9-AF30-5404D6D03D8C}" type="datetimeFigureOut">
              <a:rPr lang="lv-LV" smtClean="0"/>
              <a:pPr/>
              <a:t>13.02.2025</a:t>
            </a:fld>
            <a:endParaRPr lang="lv-LV"/>
          </a:p>
        </p:txBody>
      </p:sp>
      <p:sp>
        <p:nvSpPr>
          <p:cNvPr id="5" name="Kājenes vietturis 4">
            <a:extLst>
              <a:ext uri="{FF2B5EF4-FFF2-40B4-BE49-F238E27FC236}">
                <a16:creationId xmlns:a16="http://schemas.microsoft.com/office/drawing/2014/main" id="{97AF8009-37FB-4BCC-85F0-2D915EBC47C2}"/>
              </a:ext>
            </a:extLst>
          </p:cNvPr>
          <p:cNvSpPr>
            <a:spLocks noGrp="1"/>
          </p:cNvSpPr>
          <p:nvPr>
            <p:ph type="ftr" sz="quarter" idx="11"/>
          </p:nvPr>
        </p:nvSpPr>
        <p:spPr/>
        <p:txBody>
          <a:bodyPr/>
          <a:lstStyle>
            <a:lvl1pPr>
              <a:defRPr>
                <a:solidFill>
                  <a:schemeClr val="tx1"/>
                </a:solidFill>
              </a:defRPr>
            </a:lvl1pPr>
          </a:lstStyle>
          <a:p>
            <a:endParaRPr lang="lv-LV"/>
          </a:p>
        </p:txBody>
      </p:sp>
      <p:sp>
        <p:nvSpPr>
          <p:cNvPr id="6" name="Slaida numura vietturis 5">
            <a:extLst>
              <a:ext uri="{FF2B5EF4-FFF2-40B4-BE49-F238E27FC236}">
                <a16:creationId xmlns:a16="http://schemas.microsoft.com/office/drawing/2014/main" id="{B73B25AB-3FD1-48A5-B97C-70A5064A2A22}"/>
              </a:ext>
            </a:extLst>
          </p:cNvPr>
          <p:cNvSpPr>
            <a:spLocks noGrp="1"/>
          </p:cNvSpPr>
          <p:nvPr>
            <p:ph type="sldNum" sz="quarter" idx="12"/>
          </p:nvPr>
        </p:nvSpPr>
        <p:spPr/>
        <p:txBody>
          <a:bodyPr/>
          <a:lstStyle>
            <a:lvl1pPr>
              <a:defRPr>
                <a:solidFill>
                  <a:schemeClr val="tx1"/>
                </a:solidFill>
              </a:defRPr>
            </a:lvl1pPr>
          </a:lstStyle>
          <a:p>
            <a:fld id="{47ED3B03-1CBD-4330-92E1-042978919CA9}" type="slidenum">
              <a:rPr lang="lv-LV" smtClean="0"/>
              <a:pPr/>
              <a:t>‹#›</a:t>
            </a:fld>
            <a:endParaRPr lang="lv-LV"/>
          </a:p>
        </p:txBody>
      </p:sp>
      <p:pic>
        <p:nvPicPr>
          <p:cNvPr id="9" name="Attēls 8">
            <a:extLst>
              <a:ext uri="{FF2B5EF4-FFF2-40B4-BE49-F238E27FC236}">
                <a16:creationId xmlns:a16="http://schemas.microsoft.com/office/drawing/2014/main" id="{CF3CB486-EA72-4CBE-95DD-B4B093F57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4" y="487533"/>
            <a:ext cx="711314" cy="702472"/>
          </a:xfrm>
          <a:prstGeom prst="rect">
            <a:avLst/>
          </a:prstGeom>
        </p:spPr>
      </p:pic>
    </p:spTree>
    <p:extLst>
      <p:ext uri="{BB962C8B-B14F-4D97-AF65-F5344CB8AC3E}">
        <p14:creationId xmlns:p14="http://schemas.microsoft.com/office/powerpoint/2010/main" val="72823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3C0B279-9F6A-4809-AA47-C1F57EAE9092}"/>
              </a:ext>
            </a:extLst>
          </p:cNvPr>
          <p:cNvSpPr>
            <a:spLocks noGrp="1"/>
          </p:cNvSpPr>
          <p:nvPr>
            <p:ph type="title" hasCustomPrompt="1"/>
          </p:nvPr>
        </p:nvSpPr>
        <p:spPr>
          <a:xfrm>
            <a:off x="831850" y="1709738"/>
            <a:ext cx="10515600" cy="2852737"/>
          </a:xfrm>
        </p:spPr>
        <p:txBody>
          <a:bodyPr anchor="b">
            <a:normAutofit/>
          </a:bodyPr>
          <a:lstStyle>
            <a:lvl1pPr>
              <a:defRPr sz="4000" b="1">
                <a:solidFill>
                  <a:schemeClr val="tx1"/>
                </a:solidFill>
              </a:defRPr>
            </a:lvl1pPr>
          </a:lstStyle>
          <a:p>
            <a:r>
              <a:rPr lang="lv-LV" dirty="0"/>
              <a:t>REDIĢĒT ŠABLONA VIRSRAKSTA STILU</a:t>
            </a:r>
          </a:p>
        </p:txBody>
      </p:sp>
      <p:sp>
        <p:nvSpPr>
          <p:cNvPr id="3" name="Teksta vietturis 2">
            <a:extLst>
              <a:ext uri="{FF2B5EF4-FFF2-40B4-BE49-F238E27FC236}">
                <a16:creationId xmlns:a16="http://schemas.microsoft.com/office/drawing/2014/main" id="{E6D627B9-C33B-4616-96FD-3892DFA689F7}"/>
              </a:ext>
            </a:extLst>
          </p:cNvPr>
          <p:cNvSpPr>
            <a:spLocks noGrp="1"/>
          </p:cNvSpPr>
          <p:nvPr>
            <p:ph type="body" idx="1"/>
          </p:nvPr>
        </p:nvSpPr>
        <p:spPr>
          <a:xfrm>
            <a:off x="831850" y="4589463"/>
            <a:ext cx="10515600"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dirty="0"/>
              <a:t>Noklikšķiniet, lai rediģētu šablona teksta stilus</a:t>
            </a:r>
          </a:p>
        </p:txBody>
      </p:sp>
      <p:sp>
        <p:nvSpPr>
          <p:cNvPr id="4" name="Datuma vietturis 3">
            <a:extLst>
              <a:ext uri="{FF2B5EF4-FFF2-40B4-BE49-F238E27FC236}">
                <a16:creationId xmlns:a16="http://schemas.microsoft.com/office/drawing/2014/main" id="{2C2017ED-14C0-42EC-BBF5-7529567B6194}"/>
              </a:ext>
            </a:extLst>
          </p:cNvPr>
          <p:cNvSpPr>
            <a:spLocks noGrp="1"/>
          </p:cNvSpPr>
          <p:nvPr>
            <p:ph type="dt" sz="half" idx="10"/>
          </p:nvPr>
        </p:nvSpPr>
        <p:spPr/>
        <p:txBody>
          <a:bodyPr/>
          <a:lstStyle>
            <a:lvl1pPr>
              <a:defRPr>
                <a:solidFill>
                  <a:schemeClr val="tx1"/>
                </a:solidFill>
              </a:defRPr>
            </a:lvl1pPr>
          </a:lstStyle>
          <a:p>
            <a:fld id="{9DE1AEE0-1EA0-44F9-AF30-5404D6D03D8C}" type="datetimeFigureOut">
              <a:rPr lang="lv-LV" smtClean="0"/>
              <a:pPr/>
              <a:t>13.02.2025</a:t>
            </a:fld>
            <a:endParaRPr lang="lv-LV"/>
          </a:p>
        </p:txBody>
      </p:sp>
      <p:sp>
        <p:nvSpPr>
          <p:cNvPr id="5" name="Kājenes vietturis 4">
            <a:extLst>
              <a:ext uri="{FF2B5EF4-FFF2-40B4-BE49-F238E27FC236}">
                <a16:creationId xmlns:a16="http://schemas.microsoft.com/office/drawing/2014/main" id="{DC2CA9EE-C7B8-4A92-8A9B-75FD550862BF}"/>
              </a:ext>
            </a:extLst>
          </p:cNvPr>
          <p:cNvSpPr>
            <a:spLocks noGrp="1"/>
          </p:cNvSpPr>
          <p:nvPr>
            <p:ph type="ftr" sz="quarter" idx="11"/>
          </p:nvPr>
        </p:nvSpPr>
        <p:spPr/>
        <p:txBody>
          <a:bodyPr/>
          <a:lstStyle>
            <a:lvl1pPr>
              <a:defRPr>
                <a:solidFill>
                  <a:schemeClr val="tx1"/>
                </a:solidFill>
              </a:defRPr>
            </a:lvl1pPr>
          </a:lstStyle>
          <a:p>
            <a:endParaRPr lang="lv-LV"/>
          </a:p>
        </p:txBody>
      </p:sp>
      <p:sp>
        <p:nvSpPr>
          <p:cNvPr id="6" name="Slaida numura vietturis 5">
            <a:extLst>
              <a:ext uri="{FF2B5EF4-FFF2-40B4-BE49-F238E27FC236}">
                <a16:creationId xmlns:a16="http://schemas.microsoft.com/office/drawing/2014/main" id="{343171BB-3B78-4857-AB4E-17C44C7BFE57}"/>
              </a:ext>
            </a:extLst>
          </p:cNvPr>
          <p:cNvSpPr>
            <a:spLocks noGrp="1"/>
          </p:cNvSpPr>
          <p:nvPr>
            <p:ph type="sldNum" sz="quarter" idx="12"/>
          </p:nvPr>
        </p:nvSpPr>
        <p:spPr/>
        <p:txBody>
          <a:bodyPr/>
          <a:lstStyle>
            <a:lvl1pPr>
              <a:defRPr>
                <a:solidFill>
                  <a:schemeClr val="tx1"/>
                </a:solidFill>
              </a:defRPr>
            </a:lvl1pPr>
          </a:lstStyle>
          <a:p>
            <a:fld id="{47ED3B03-1CBD-4330-92E1-042978919CA9}" type="slidenum">
              <a:rPr lang="lv-LV" smtClean="0"/>
              <a:pPr/>
              <a:t>‹#›</a:t>
            </a:fld>
            <a:endParaRPr lang="lv-LV"/>
          </a:p>
        </p:txBody>
      </p:sp>
      <p:pic>
        <p:nvPicPr>
          <p:cNvPr id="8" name="Attēls 7">
            <a:extLst>
              <a:ext uri="{FF2B5EF4-FFF2-40B4-BE49-F238E27FC236}">
                <a16:creationId xmlns:a16="http://schemas.microsoft.com/office/drawing/2014/main" id="{4BA75B09-2D72-4A8C-B218-DDFF4C82CE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37" y="550595"/>
            <a:ext cx="711314" cy="702472"/>
          </a:xfrm>
          <a:prstGeom prst="rect">
            <a:avLst/>
          </a:prstGeom>
        </p:spPr>
      </p:pic>
    </p:spTree>
    <p:extLst>
      <p:ext uri="{BB962C8B-B14F-4D97-AF65-F5344CB8AC3E}">
        <p14:creationId xmlns:p14="http://schemas.microsoft.com/office/powerpoint/2010/main" val="114771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E3FF6CE-CB36-4061-B587-AA01B235311C}"/>
              </a:ext>
            </a:extLst>
          </p:cNvPr>
          <p:cNvSpPr>
            <a:spLocks noGrp="1"/>
          </p:cNvSpPr>
          <p:nvPr>
            <p:ph type="title" hasCustomPrompt="1"/>
          </p:nvPr>
        </p:nvSpPr>
        <p:spPr/>
        <p:txBody>
          <a:bodyPr>
            <a:normAutofit/>
          </a:bodyPr>
          <a:lstStyle>
            <a:lvl1pPr>
              <a:defRPr sz="3600" b="1">
                <a:solidFill>
                  <a:schemeClr val="tx1"/>
                </a:solidFill>
              </a:defRPr>
            </a:lvl1pPr>
          </a:lstStyle>
          <a:p>
            <a:r>
              <a:rPr lang="lv-LV" dirty="0"/>
              <a:t>REDIĢĒT ŠABLONA VIRSRAKSTA STILU</a:t>
            </a:r>
          </a:p>
        </p:txBody>
      </p:sp>
      <p:sp>
        <p:nvSpPr>
          <p:cNvPr id="3" name="Satura vietturis 2">
            <a:extLst>
              <a:ext uri="{FF2B5EF4-FFF2-40B4-BE49-F238E27FC236}">
                <a16:creationId xmlns:a16="http://schemas.microsoft.com/office/drawing/2014/main" id="{3CF22CDD-3215-4128-8DF1-48903C4FC4A5}"/>
              </a:ext>
            </a:extLst>
          </p:cNvPr>
          <p:cNvSpPr>
            <a:spLocks noGrp="1"/>
          </p:cNvSpPr>
          <p:nvPr>
            <p:ph sz="half" idx="1"/>
          </p:nvPr>
        </p:nvSpPr>
        <p:spPr>
          <a:xfrm>
            <a:off x="838200" y="1825625"/>
            <a:ext cx="5181600" cy="4351338"/>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Satura vietturis 3">
            <a:extLst>
              <a:ext uri="{FF2B5EF4-FFF2-40B4-BE49-F238E27FC236}">
                <a16:creationId xmlns:a16="http://schemas.microsoft.com/office/drawing/2014/main" id="{F84FA808-BFFF-4A96-8F13-51B1773787EF}"/>
              </a:ext>
            </a:extLst>
          </p:cNvPr>
          <p:cNvSpPr>
            <a:spLocks noGrp="1"/>
          </p:cNvSpPr>
          <p:nvPr>
            <p:ph sz="half" idx="2"/>
          </p:nvPr>
        </p:nvSpPr>
        <p:spPr>
          <a:xfrm>
            <a:off x="6172200" y="1825625"/>
            <a:ext cx="5181600" cy="4351338"/>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5" name="Datuma vietturis 4">
            <a:extLst>
              <a:ext uri="{FF2B5EF4-FFF2-40B4-BE49-F238E27FC236}">
                <a16:creationId xmlns:a16="http://schemas.microsoft.com/office/drawing/2014/main" id="{A6B60930-EA77-4D32-B58D-4C2BE9CF6199}"/>
              </a:ext>
            </a:extLst>
          </p:cNvPr>
          <p:cNvSpPr>
            <a:spLocks noGrp="1"/>
          </p:cNvSpPr>
          <p:nvPr>
            <p:ph type="dt" sz="half" idx="10"/>
          </p:nvPr>
        </p:nvSpPr>
        <p:spPr/>
        <p:txBody>
          <a:bodyPr/>
          <a:lstStyle>
            <a:lvl1pPr>
              <a:defRPr>
                <a:solidFill>
                  <a:schemeClr val="tx1"/>
                </a:solidFill>
              </a:defRPr>
            </a:lvl1pPr>
          </a:lstStyle>
          <a:p>
            <a:fld id="{9DE1AEE0-1EA0-44F9-AF30-5404D6D03D8C}" type="datetimeFigureOut">
              <a:rPr lang="lv-LV" smtClean="0"/>
              <a:pPr/>
              <a:t>13.02.2025</a:t>
            </a:fld>
            <a:endParaRPr lang="lv-LV"/>
          </a:p>
        </p:txBody>
      </p:sp>
      <p:sp>
        <p:nvSpPr>
          <p:cNvPr id="6" name="Kājenes vietturis 5">
            <a:extLst>
              <a:ext uri="{FF2B5EF4-FFF2-40B4-BE49-F238E27FC236}">
                <a16:creationId xmlns:a16="http://schemas.microsoft.com/office/drawing/2014/main" id="{4319C77B-3236-4BD9-851E-0AE0FBC43896}"/>
              </a:ext>
            </a:extLst>
          </p:cNvPr>
          <p:cNvSpPr>
            <a:spLocks noGrp="1"/>
          </p:cNvSpPr>
          <p:nvPr>
            <p:ph type="ftr" sz="quarter" idx="11"/>
          </p:nvPr>
        </p:nvSpPr>
        <p:spPr/>
        <p:txBody>
          <a:bodyPr/>
          <a:lstStyle>
            <a:lvl1pPr>
              <a:defRPr>
                <a:solidFill>
                  <a:schemeClr val="tx1"/>
                </a:solidFill>
              </a:defRPr>
            </a:lvl1pPr>
          </a:lstStyle>
          <a:p>
            <a:endParaRPr lang="lv-LV"/>
          </a:p>
        </p:txBody>
      </p:sp>
      <p:sp>
        <p:nvSpPr>
          <p:cNvPr id="7" name="Slaida numura vietturis 6">
            <a:extLst>
              <a:ext uri="{FF2B5EF4-FFF2-40B4-BE49-F238E27FC236}">
                <a16:creationId xmlns:a16="http://schemas.microsoft.com/office/drawing/2014/main" id="{A845600E-9A32-4F82-AFA9-721271D1CDB8}"/>
              </a:ext>
            </a:extLst>
          </p:cNvPr>
          <p:cNvSpPr>
            <a:spLocks noGrp="1"/>
          </p:cNvSpPr>
          <p:nvPr>
            <p:ph type="sldNum" sz="quarter" idx="12"/>
          </p:nvPr>
        </p:nvSpPr>
        <p:spPr/>
        <p:txBody>
          <a:bodyPr/>
          <a:lstStyle>
            <a:lvl1pPr>
              <a:defRPr>
                <a:solidFill>
                  <a:schemeClr val="tx1"/>
                </a:solidFill>
              </a:defRPr>
            </a:lvl1pPr>
          </a:lstStyle>
          <a:p>
            <a:fld id="{47ED3B03-1CBD-4330-92E1-042978919CA9}" type="slidenum">
              <a:rPr lang="lv-LV" smtClean="0"/>
              <a:pPr/>
              <a:t>‹#›</a:t>
            </a:fld>
            <a:endParaRPr lang="lv-LV"/>
          </a:p>
        </p:txBody>
      </p:sp>
      <p:pic>
        <p:nvPicPr>
          <p:cNvPr id="9" name="Attēls 8">
            <a:extLst>
              <a:ext uri="{FF2B5EF4-FFF2-40B4-BE49-F238E27FC236}">
                <a16:creationId xmlns:a16="http://schemas.microsoft.com/office/drawing/2014/main" id="{D7E28066-763D-45E9-B789-C6A4493498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37" y="550595"/>
            <a:ext cx="711314" cy="702472"/>
          </a:xfrm>
          <a:prstGeom prst="rect">
            <a:avLst/>
          </a:prstGeom>
        </p:spPr>
      </p:pic>
    </p:spTree>
    <p:extLst>
      <p:ext uri="{BB962C8B-B14F-4D97-AF65-F5344CB8AC3E}">
        <p14:creationId xmlns:p14="http://schemas.microsoft.com/office/powerpoint/2010/main" val="358234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11CC66-1D7C-441C-AEB3-3384EF7321B3}"/>
              </a:ext>
            </a:extLst>
          </p:cNvPr>
          <p:cNvSpPr>
            <a:spLocks noGrp="1"/>
          </p:cNvSpPr>
          <p:nvPr>
            <p:ph type="title" hasCustomPrompt="1"/>
          </p:nvPr>
        </p:nvSpPr>
        <p:spPr>
          <a:xfrm>
            <a:off x="839788" y="365125"/>
            <a:ext cx="10515600" cy="1325563"/>
          </a:xfrm>
        </p:spPr>
        <p:txBody>
          <a:bodyPr>
            <a:normAutofit/>
          </a:bodyPr>
          <a:lstStyle>
            <a:lvl1pPr>
              <a:defRPr sz="3600" b="1">
                <a:solidFill>
                  <a:schemeClr val="tx1"/>
                </a:solidFill>
              </a:defRPr>
            </a:lvl1pPr>
          </a:lstStyle>
          <a:p>
            <a:r>
              <a:rPr lang="lv-LV" dirty="0"/>
              <a:t>REDIĢĒT ŠABLONA VIRSRAKSTA STILU</a:t>
            </a:r>
          </a:p>
        </p:txBody>
      </p:sp>
      <p:sp>
        <p:nvSpPr>
          <p:cNvPr id="3" name="Teksta vietturis 2">
            <a:extLst>
              <a:ext uri="{FF2B5EF4-FFF2-40B4-BE49-F238E27FC236}">
                <a16:creationId xmlns:a16="http://schemas.microsoft.com/office/drawing/2014/main" id="{B85A3477-EEF1-4585-981B-3E342D5C09EA}"/>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NOKLIKŠĶINIET, LAI REDIĢĒTU ŠABLONA TEKSTA STILUS</a:t>
            </a:r>
          </a:p>
        </p:txBody>
      </p:sp>
      <p:sp>
        <p:nvSpPr>
          <p:cNvPr id="4" name="Satura vietturis 3">
            <a:extLst>
              <a:ext uri="{FF2B5EF4-FFF2-40B4-BE49-F238E27FC236}">
                <a16:creationId xmlns:a16="http://schemas.microsoft.com/office/drawing/2014/main" id="{C5F789B6-D642-4CB9-AE27-24A0387F810E}"/>
              </a:ext>
            </a:extLst>
          </p:cNvPr>
          <p:cNvSpPr>
            <a:spLocks noGrp="1"/>
          </p:cNvSpPr>
          <p:nvPr>
            <p:ph sz="half" idx="2"/>
          </p:nvPr>
        </p:nvSpPr>
        <p:spPr>
          <a:xfrm>
            <a:off x="839788" y="2505075"/>
            <a:ext cx="5157787" cy="3684588"/>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5" name="Teksta vietturis 4">
            <a:extLst>
              <a:ext uri="{FF2B5EF4-FFF2-40B4-BE49-F238E27FC236}">
                <a16:creationId xmlns:a16="http://schemas.microsoft.com/office/drawing/2014/main" id="{95036F55-A344-41A9-9559-D5BA14C00B17}"/>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NOKLIKŠĶINIET, LAI REDIĢĒTU ŠABLONA TEKSTA STILUS</a:t>
            </a:r>
          </a:p>
        </p:txBody>
      </p:sp>
      <p:sp>
        <p:nvSpPr>
          <p:cNvPr id="6" name="Satura vietturis 5">
            <a:extLst>
              <a:ext uri="{FF2B5EF4-FFF2-40B4-BE49-F238E27FC236}">
                <a16:creationId xmlns:a16="http://schemas.microsoft.com/office/drawing/2014/main" id="{82AF4AB8-BE3F-4402-BD8E-03A7AE3E7A0A}"/>
              </a:ext>
            </a:extLst>
          </p:cNvPr>
          <p:cNvSpPr>
            <a:spLocks noGrp="1"/>
          </p:cNvSpPr>
          <p:nvPr>
            <p:ph sz="quarter" idx="4"/>
          </p:nvPr>
        </p:nvSpPr>
        <p:spPr>
          <a:xfrm>
            <a:off x="6172200" y="2505075"/>
            <a:ext cx="5183188" cy="3684588"/>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7" name="Datuma vietturis 6">
            <a:extLst>
              <a:ext uri="{FF2B5EF4-FFF2-40B4-BE49-F238E27FC236}">
                <a16:creationId xmlns:a16="http://schemas.microsoft.com/office/drawing/2014/main" id="{2EA7B543-134C-40F5-9C6B-698C95FAC48A}"/>
              </a:ext>
            </a:extLst>
          </p:cNvPr>
          <p:cNvSpPr>
            <a:spLocks noGrp="1"/>
          </p:cNvSpPr>
          <p:nvPr>
            <p:ph type="dt" sz="half" idx="10"/>
          </p:nvPr>
        </p:nvSpPr>
        <p:spPr/>
        <p:txBody>
          <a:bodyPr/>
          <a:lstStyle>
            <a:lvl1pPr>
              <a:defRPr>
                <a:solidFill>
                  <a:schemeClr val="tx1"/>
                </a:solidFill>
              </a:defRPr>
            </a:lvl1pPr>
          </a:lstStyle>
          <a:p>
            <a:fld id="{9DE1AEE0-1EA0-44F9-AF30-5404D6D03D8C}" type="datetimeFigureOut">
              <a:rPr lang="lv-LV" smtClean="0"/>
              <a:pPr/>
              <a:t>13.02.2025</a:t>
            </a:fld>
            <a:endParaRPr lang="lv-LV"/>
          </a:p>
        </p:txBody>
      </p:sp>
      <p:sp>
        <p:nvSpPr>
          <p:cNvPr id="8" name="Kājenes vietturis 7">
            <a:extLst>
              <a:ext uri="{FF2B5EF4-FFF2-40B4-BE49-F238E27FC236}">
                <a16:creationId xmlns:a16="http://schemas.microsoft.com/office/drawing/2014/main" id="{0C952ED6-7C83-4260-A6CD-0F59EC384CF9}"/>
              </a:ext>
            </a:extLst>
          </p:cNvPr>
          <p:cNvSpPr>
            <a:spLocks noGrp="1"/>
          </p:cNvSpPr>
          <p:nvPr>
            <p:ph type="ftr" sz="quarter" idx="11"/>
          </p:nvPr>
        </p:nvSpPr>
        <p:spPr/>
        <p:txBody>
          <a:bodyPr/>
          <a:lstStyle>
            <a:lvl1pPr>
              <a:defRPr>
                <a:solidFill>
                  <a:schemeClr val="tx1"/>
                </a:solidFill>
              </a:defRPr>
            </a:lvl1pPr>
          </a:lstStyle>
          <a:p>
            <a:endParaRPr lang="lv-LV"/>
          </a:p>
        </p:txBody>
      </p:sp>
      <p:sp>
        <p:nvSpPr>
          <p:cNvPr id="9" name="Slaida numura vietturis 8">
            <a:extLst>
              <a:ext uri="{FF2B5EF4-FFF2-40B4-BE49-F238E27FC236}">
                <a16:creationId xmlns:a16="http://schemas.microsoft.com/office/drawing/2014/main" id="{75B43C00-6628-46B9-B41D-6C275CDC8929}"/>
              </a:ext>
            </a:extLst>
          </p:cNvPr>
          <p:cNvSpPr>
            <a:spLocks noGrp="1"/>
          </p:cNvSpPr>
          <p:nvPr>
            <p:ph type="sldNum" sz="quarter" idx="12"/>
          </p:nvPr>
        </p:nvSpPr>
        <p:spPr/>
        <p:txBody>
          <a:bodyPr/>
          <a:lstStyle>
            <a:lvl1pPr>
              <a:defRPr>
                <a:solidFill>
                  <a:schemeClr val="tx1"/>
                </a:solidFill>
              </a:defRPr>
            </a:lvl1pPr>
          </a:lstStyle>
          <a:p>
            <a:fld id="{47ED3B03-1CBD-4330-92E1-042978919CA9}" type="slidenum">
              <a:rPr lang="lv-LV" smtClean="0"/>
              <a:pPr/>
              <a:t>‹#›</a:t>
            </a:fld>
            <a:endParaRPr lang="lv-LV"/>
          </a:p>
        </p:txBody>
      </p:sp>
      <p:pic>
        <p:nvPicPr>
          <p:cNvPr id="11" name="Attēls 10">
            <a:extLst>
              <a:ext uri="{FF2B5EF4-FFF2-40B4-BE49-F238E27FC236}">
                <a16:creationId xmlns:a16="http://schemas.microsoft.com/office/drawing/2014/main" id="{88115103-99A5-4614-BF2A-1404F8320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37" y="550595"/>
            <a:ext cx="711314" cy="702472"/>
          </a:xfrm>
          <a:prstGeom prst="rect">
            <a:avLst/>
          </a:prstGeom>
        </p:spPr>
      </p:pic>
    </p:spTree>
    <p:extLst>
      <p:ext uri="{BB962C8B-B14F-4D97-AF65-F5344CB8AC3E}">
        <p14:creationId xmlns:p14="http://schemas.microsoft.com/office/powerpoint/2010/main" val="387525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9EFC120-9A29-463A-A08B-19EF88E4278C}"/>
              </a:ext>
            </a:extLst>
          </p:cNvPr>
          <p:cNvSpPr>
            <a:spLocks noGrp="1"/>
          </p:cNvSpPr>
          <p:nvPr>
            <p:ph type="title" hasCustomPrompt="1"/>
          </p:nvPr>
        </p:nvSpPr>
        <p:spPr/>
        <p:txBody>
          <a:bodyPr>
            <a:normAutofit/>
          </a:bodyPr>
          <a:lstStyle>
            <a:lvl1pPr>
              <a:defRPr sz="3600" b="1">
                <a:solidFill>
                  <a:schemeClr val="tx1"/>
                </a:solidFill>
              </a:defRPr>
            </a:lvl1pPr>
          </a:lstStyle>
          <a:p>
            <a:r>
              <a:rPr lang="lv-LV" dirty="0"/>
              <a:t>REDIĢĒT ŠABLONA VIRSRAKSTA STILU</a:t>
            </a:r>
          </a:p>
        </p:txBody>
      </p:sp>
      <p:sp>
        <p:nvSpPr>
          <p:cNvPr id="3" name="Datuma vietturis 2">
            <a:extLst>
              <a:ext uri="{FF2B5EF4-FFF2-40B4-BE49-F238E27FC236}">
                <a16:creationId xmlns:a16="http://schemas.microsoft.com/office/drawing/2014/main" id="{D847AD8A-CA31-4116-8CA8-873E2CE12B74}"/>
              </a:ext>
            </a:extLst>
          </p:cNvPr>
          <p:cNvSpPr>
            <a:spLocks noGrp="1"/>
          </p:cNvSpPr>
          <p:nvPr>
            <p:ph type="dt" sz="half" idx="10"/>
          </p:nvPr>
        </p:nvSpPr>
        <p:spPr/>
        <p:txBody>
          <a:bodyPr/>
          <a:lstStyle>
            <a:lvl1pPr>
              <a:defRPr>
                <a:solidFill>
                  <a:schemeClr val="tx1"/>
                </a:solidFill>
              </a:defRPr>
            </a:lvl1pPr>
          </a:lstStyle>
          <a:p>
            <a:fld id="{9DE1AEE0-1EA0-44F9-AF30-5404D6D03D8C}" type="datetimeFigureOut">
              <a:rPr lang="lv-LV" smtClean="0"/>
              <a:pPr/>
              <a:t>13.02.2025</a:t>
            </a:fld>
            <a:endParaRPr lang="lv-LV"/>
          </a:p>
        </p:txBody>
      </p:sp>
      <p:sp>
        <p:nvSpPr>
          <p:cNvPr id="4" name="Kājenes vietturis 3">
            <a:extLst>
              <a:ext uri="{FF2B5EF4-FFF2-40B4-BE49-F238E27FC236}">
                <a16:creationId xmlns:a16="http://schemas.microsoft.com/office/drawing/2014/main" id="{652D0EFD-CEDC-452D-8800-27BE707C39F0}"/>
              </a:ext>
            </a:extLst>
          </p:cNvPr>
          <p:cNvSpPr>
            <a:spLocks noGrp="1"/>
          </p:cNvSpPr>
          <p:nvPr>
            <p:ph type="ftr" sz="quarter" idx="11"/>
          </p:nvPr>
        </p:nvSpPr>
        <p:spPr/>
        <p:txBody>
          <a:bodyPr/>
          <a:lstStyle>
            <a:lvl1pPr>
              <a:defRPr>
                <a:solidFill>
                  <a:schemeClr val="tx1"/>
                </a:solidFill>
              </a:defRPr>
            </a:lvl1pPr>
          </a:lstStyle>
          <a:p>
            <a:endParaRPr lang="lv-LV"/>
          </a:p>
        </p:txBody>
      </p:sp>
      <p:sp>
        <p:nvSpPr>
          <p:cNvPr id="5" name="Slaida numura vietturis 4">
            <a:extLst>
              <a:ext uri="{FF2B5EF4-FFF2-40B4-BE49-F238E27FC236}">
                <a16:creationId xmlns:a16="http://schemas.microsoft.com/office/drawing/2014/main" id="{533D4A8B-BD3F-44ED-BACA-11EBD0667F1C}"/>
              </a:ext>
            </a:extLst>
          </p:cNvPr>
          <p:cNvSpPr>
            <a:spLocks noGrp="1"/>
          </p:cNvSpPr>
          <p:nvPr>
            <p:ph type="sldNum" sz="quarter" idx="12"/>
          </p:nvPr>
        </p:nvSpPr>
        <p:spPr/>
        <p:txBody>
          <a:bodyPr/>
          <a:lstStyle>
            <a:lvl1pPr>
              <a:defRPr>
                <a:solidFill>
                  <a:schemeClr val="tx1"/>
                </a:solidFill>
              </a:defRPr>
            </a:lvl1pPr>
          </a:lstStyle>
          <a:p>
            <a:fld id="{47ED3B03-1CBD-4330-92E1-042978919CA9}" type="slidenum">
              <a:rPr lang="lv-LV" smtClean="0"/>
              <a:pPr/>
              <a:t>‹#›</a:t>
            </a:fld>
            <a:endParaRPr lang="lv-LV"/>
          </a:p>
        </p:txBody>
      </p:sp>
      <p:pic>
        <p:nvPicPr>
          <p:cNvPr id="7" name="Attēls 6">
            <a:extLst>
              <a:ext uri="{FF2B5EF4-FFF2-40B4-BE49-F238E27FC236}">
                <a16:creationId xmlns:a16="http://schemas.microsoft.com/office/drawing/2014/main" id="{B26E9978-5980-4466-BD3F-92D30E463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37" y="550595"/>
            <a:ext cx="711314" cy="702472"/>
          </a:xfrm>
          <a:prstGeom prst="rect">
            <a:avLst/>
          </a:prstGeom>
        </p:spPr>
      </p:pic>
    </p:spTree>
    <p:extLst>
      <p:ext uri="{BB962C8B-B14F-4D97-AF65-F5344CB8AC3E}">
        <p14:creationId xmlns:p14="http://schemas.microsoft.com/office/powerpoint/2010/main" val="186726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bg>
      <p:bgPr>
        <a:solidFill>
          <a:schemeClr val="bg1"/>
        </a:solidFill>
        <a:effectLst/>
      </p:bgPr>
    </p:bg>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A35DF648-06AE-41AE-8EDE-6FA54847F3AF}"/>
              </a:ext>
            </a:extLst>
          </p:cNvPr>
          <p:cNvSpPr>
            <a:spLocks noGrp="1"/>
          </p:cNvSpPr>
          <p:nvPr>
            <p:ph type="dt" sz="half" idx="10"/>
          </p:nvPr>
        </p:nvSpPr>
        <p:spPr/>
        <p:txBody>
          <a:bodyPr/>
          <a:lstStyle>
            <a:lvl1pPr>
              <a:defRPr>
                <a:solidFill>
                  <a:schemeClr val="tx1"/>
                </a:solidFill>
              </a:defRPr>
            </a:lvl1pPr>
          </a:lstStyle>
          <a:p>
            <a:fld id="{9DE1AEE0-1EA0-44F9-AF30-5404D6D03D8C}" type="datetimeFigureOut">
              <a:rPr lang="lv-LV" smtClean="0"/>
              <a:pPr/>
              <a:t>13.02.2025</a:t>
            </a:fld>
            <a:endParaRPr lang="lv-LV"/>
          </a:p>
        </p:txBody>
      </p:sp>
      <p:sp>
        <p:nvSpPr>
          <p:cNvPr id="3" name="Kājenes vietturis 2">
            <a:extLst>
              <a:ext uri="{FF2B5EF4-FFF2-40B4-BE49-F238E27FC236}">
                <a16:creationId xmlns:a16="http://schemas.microsoft.com/office/drawing/2014/main" id="{4231F524-495C-42A0-9C54-1CFCC54E6608}"/>
              </a:ext>
            </a:extLst>
          </p:cNvPr>
          <p:cNvSpPr>
            <a:spLocks noGrp="1"/>
          </p:cNvSpPr>
          <p:nvPr>
            <p:ph type="ftr" sz="quarter" idx="11"/>
          </p:nvPr>
        </p:nvSpPr>
        <p:spPr/>
        <p:txBody>
          <a:bodyPr/>
          <a:lstStyle>
            <a:lvl1pPr>
              <a:defRPr>
                <a:solidFill>
                  <a:schemeClr val="tx1"/>
                </a:solidFill>
              </a:defRPr>
            </a:lvl1pPr>
          </a:lstStyle>
          <a:p>
            <a:endParaRPr lang="lv-LV"/>
          </a:p>
        </p:txBody>
      </p:sp>
      <p:sp>
        <p:nvSpPr>
          <p:cNvPr id="4" name="Slaida numura vietturis 3">
            <a:extLst>
              <a:ext uri="{FF2B5EF4-FFF2-40B4-BE49-F238E27FC236}">
                <a16:creationId xmlns:a16="http://schemas.microsoft.com/office/drawing/2014/main" id="{3275C204-8119-4AD8-9E23-89427D43D526}"/>
              </a:ext>
            </a:extLst>
          </p:cNvPr>
          <p:cNvSpPr>
            <a:spLocks noGrp="1"/>
          </p:cNvSpPr>
          <p:nvPr>
            <p:ph type="sldNum" sz="quarter" idx="12"/>
          </p:nvPr>
        </p:nvSpPr>
        <p:spPr/>
        <p:txBody>
          <a:bodyPr/>
          <a:lstStyle>
            <a:lvl1pPr>
              <a:defRPr>
                <a:solidFill>
                  <a:schemeClr val="tx1"/>
                </a:solidFill>
              </a:defRPr>
            </a:lvl1pPr>
          </a:lstStyle>
          <a:p>
            <a:fld id="{47ED3B03-1CBD-4330-92E1-042978919CA9}" type="slidenum">
              <a:rPr lang="lv-LV" smtClean="0"/>
              <a:pPr/>
              <a:t>‹#›</a:t>
            </a:fld>
            <a:endParaRPr lang="lv-LV"/>
          </a:p>
        </p:txBody>
      </p:sp>
      <p:pic>
        <p:nvPicPr>
          <p:cNvPr id="6" name="Attēls 5">
            <a:extLst>
              <a:ext uri="{FF2B5EF4-FFF2-40B4-BE49-F238E27FC236}">
                <a16:creationId xmlns:a16="http://schemas.microsoft.com/office/drawing/2014/main" id="{244564B5-33B3-428B-9CA2-3EE4F18D1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37" y="550595"/>
            <a:ext cx="711314" cy="702472"/>
          </a:xfrm>
          <a:prstGeom prst="rect">
            <a:avLst/>
          </a:prstGeom>
        </p:spPr>
      </p:pic>
    </p:spTree>
    <p:extLst>
      <p:ext uri="{BB962C8B-B14F-4D97-AF65-F5344CB8AC3E}">
        <p14:creationId xmlns:p14="http://schemas.microsoft.com/office/powerpoint/2010/main" val="33033419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F6D2201E-24AF-4407-A4BE-0A702B5B7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2A990886-A58F-45F0-9323-343E6BA20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A97B516D-2246-4146-A4E5-DC0356F1C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DE1AEE0-1EA0-44F9-AF30-5404D6D03D8C}" type="datetimeFigureOut">
              <a:rPr lang="lv-LV" smtClean="0"/>
              <a:pPr/>
              <a:t>13.02.2025</a:t>
            </a:fld>
            <a:endParaRPr lang="lv-LV"/>
          </a:p>
        </p:txBody>
      </p:sp>
      <p:sp>
        <p:nvSpPr>
          <p:cNvPr id="5" name="Kājenes vietturis 4">
            <a:extLst>
              <a:ext uri="{FF2B5EF4-FFF2-40B4-BE49-F238E27FC236}">
                <a16:creationId xmlns:a16="http://schemas.microsoft.com/office/drawing/2014/main" id="{417473DF-FBAF-4677-9F46-983AA9AB9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lv-LV"/>
          </a:p>
        </p:txBody>
      </p:sp>
      <p:sp>
        <p:nvSpPr>
          <p:cNvPr id="6" name="Slaida numura vietturis 5">
            <a:extLst>
              <a:ext uri="{FF2B5EF4-FFF2-40B4-BE49-F238E27FC236}">
                <a16:creationId xmlns:a16="http://schemas.microsoft.com/office/drawing/2014/main" id="{50652912-0B46-4C34-80CA-38B41279F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47ED3B03-1CBD-4330-92E1-042978919CA9}" type="slidenum">
              <a:rPr lang="lv-LV" smtClean="0"/>
              <a:pPr/>
              <a:t>‹#›</a:t>
            </a:fld>
            <a:endParaRPr lang="lv-LV"/>
          </a:p>
        </p:txBody>
      </p:sp>
    </p:spTree>
    <p:extLst>
      <p:ext uri="{BB962C8B-B14F-4D97-AF65-F5344CB8AC3E}">
        <p14:creationId xmlns:p14="http://schemas.microsoft.com/office/powerpoint/2010/main" val="223426791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F6D2201E-24AF-4407-A4BE-0A702B5B7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2A990886-A58F-45F0-9323-343E6BA20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A97B516D-2246-4146-A4E5-DC0356F1C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DE1AEE0-1EA0-44F9-AF30-5404D6D03D8C}" type="datetimeFigureOut">
              <a:rPr lang="lv-LV" smtClean="0"/>
              <a:pPr/>
              <a:t>13.02.2025</a:t>
            </a:fld>
            <a:endParaRPr lang="lv-LV"/>
          </a:p>
        </p:txBody>
      </p:sp>
      <p:sp>
        <p:nvSpPr>
          <p:cNvPr id="5" name="Kājenes vietturis 4">
            <a:extLst>
              <a:ext uri="{FF2B5EF4-FFF2-40B4-BE49-F238E27FC236}">
                <a16:creationId xmlns:a16="http://schemas.microsoft.com/office/drawing/2014/main" id="{417473DF-FBAF-4677-9F46-983AA9AB9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lv-LV"/>
          </a:p>
        </p:txBody>
      </p:sp>
      <p:sp>
        <p:nvSpPr>
          <p:cNvPr id="6" name="Slaida numura vietturis 5">
            <a:extLst>
              <a:ext uri="{FF2B5EF4-FFF2-40B4-BE49-F238E27FC236}">
                <a16:creationId xmlns:a16="http://schemas.microsoft.com/office/drawing/2014/main" id="{50652912-0B46-4C34-80CA-38B41279F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47ED3B03-1CBD-4330-92E1-042978919CA9}" type="slidenum">
              <a:rPr lang="lv-LV" smtClean="0"/>
              <a:pPr/>
              <a:t>‹#›</a:t>
            </a:fld>
            <a:endParaRPr lang="lv-LV"/>
          </a:p>
        </p:txBody>
      </p:sp>
    </p:spTree>
    <p:extLst>
      <p:ext uri="{BB962C8B-B14F-4D97-AF65-F5344CB8AC3E}">
        <p14:creationId xmlns:p14="http://schemas.microsoft.com/office/powerpoint/2010/main" val="232334082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darzkopibasinstituts.lv/" TargetMode="External"/><Relationship Id="rId2" Type="http://schemas.openxmlformats.org/officeDocument/2006/relationships/hyperlink" Target="mailto:darzkopibasinstituts@gmail.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19085C25-7D76-4657-AEA3-442770901BEF}"/>
              </a:ext>
            </a:extLst>
          </p:cNvPr>
          <p:cNvPicPr>
            <a:picLocks noChangeAspect="1"/>
          </p:cNvPicPr>
          <p:nvPr/>
        </p:nvPicPr>
        <p:blipFill rotWithShape="1">
          <a:blip r:embed="rId2">
            <a:extLst>
              <a:ext uri="{28A0092B-C50C-407E-A947-70E740481C1C}">
                <a14:useLocalDpi xmlns:a14="http://schemas.microsoft.com/office/drawing/2010/main" val="0"/>
              </a:ext>
            </a:extLst>
          </a:blip>
          <a:srcRect r="19512"/>
          <a:stretch/>
        </p:blipFill>
        <p:spPr>
          <a:xfrm rot="5400000">
            <a:off x="9568954" y="221476"/>
            <a:ext cx="2622271" cy="2443480"/>
          </a:xfrm>
          <a:prstGeom prst="rect">
            <a:avLst/>
          </a:prstGeom>
        </p:spPr>
      </p:pic>
      <p:sp>
        <p:nvSpPr>
          <p:cNvPr id="6" name="Taisnstūris 5">
            <a:extLst>
              <a:ext uri="{FF2B5EF4-FFF2-40B4-BE49-F238E27FC236}">
                <a16:creationId xmlns:a16="http://schemas.microsoft.com/office/drawing/2014/main" id="{F827220D-6BB9-49D6-B475-6FA71D30FAA8}"/>
              </a:ext>
            </a:extLst>
          </p:cNvPr>
          <p:cNvSpPr/>
          <p:nvPr/>
        </p:nvSpPr>
        <p:spPr>
          <a:xfrm>
            <a:off x="619760" y="143014"/>
            <a:ext cx="8910320" cy="2308324"/>
          </a:xfrm>
          <a:prstGeom prst="rect">
            <a:avLst/>
          </a:prstGeom>
        </p:spPr>
        <p:txBody>
          <a:bodyPr wrap="square">
            <a:spAutoFit/>
          </a:bodyPr>
          <a:lstStyle/>
          <a:p>
            <a:pPr marL="228600" algn="just"/>
            <a:r>
              <a:rPr lang="lv-LV" sz="2400" b="1" dirty="0">
                <a:solidFill>
                  <a:srgbClr val="1155CC"/>
                </a:solidFill>
              </a:rPr>
              <a:t>Esošā situācija (virziens, eksports u.tml.)</a:t>
            </a:r>
            <a:endParaRPr lang="lv-LV" sz="2400" b="1" dirty="0"/>
          </a:p>
          <a:p>
            <a:pPr marL="228600" algn="just"/>
            <a:r>
              <a:rPr lang="lv-LV" sz="2000" dirty="0">
                <a:solidFill>
                  <a:srgbClr val="000000"/>
                </a:solidFill>
              </a:rPr>
              <a:t>Latvijā saldie un skābie ķirši pēc 2024. gada datiem </a:t>
            </a:r>
            <a:r>
              <a:rPr lang="lv-LV" sz="2000" b="1" dirty="0">
                <a:solidFill>
                  <a:srgbClr val="000000"/>
                </a:solidFill>
              </a:rPr>
              <a:t>110 ha</a:t>
            </a:r>
            <a:r>
              <a:rPr lang="lv-LV" sz="2000" dirty="0">
                <a:solidFill>
                  <a:srgbClr val="000000"/>
                </a:solidFill>
              </a:rPr>
              <a:t>. </a:t>
            </a:r>
          </a:p>
          <a:p>
            <a:pPr marL="228600" algn="just"/>
            <a:r>
              <a:rPr lang="lv-LV" sz="2000" b="1" u="sng" dirty="0">
                <a:solidFill>
                  <a:srgbClr val="FF0000"/>
                </a:solidFill>
              </a:rPr>
              <a:t>Realizēšana</a:t>
            </a:r>
            <a:r>
              <a:rPr lang="lv-LV" sz="2000" b="1" dirty="0">
                <a:solidFill>
                  <a:srgbClr val="FF0000"/>
                </a:solidFill>
              </a:rPr>
              <a:t>:</a:t>
            </a:r>
            <a:r>
              <a:rPr lang="lv-LV" sz="2000" dirty="0">
                <a:solidFill>
                  <a:srgbClr val="000000"/>
                </a:solidFill>
              </a:rPr>
              <a:t> </a:t>
            </a:r>
          </a:p>
          <a:p>
            <a:pPr marL="571500" indent="-342900" algn="just">
              <a:buFontTx/>
              <a:buChar char="-"/>
            </a:pPr>
            <a:r>
              <a:rPr lang="lv-LV" sz="2000" dirty="0">
                <a:solidFill>
                  <a:srgbClr val="000000"/>
                </a:solidFill>
              </a:rPr>
              <a:t>vairumtirdzniecība (nedaudz);</a:t>
            </a:r>
          </a:p>
          <a:p>
            <a:pPr marL="571500" indent="-342900" algn="just">
              <a:buFontTx/>
              <a:buChar char="-"/>
            </a:pPr>
            <a:r>
              <a:rPr lang="lv-LV" sz="2000" dirty="0">
                <a:solidFill>
                  <a:srgbClr val="000000"/>
                </a:solidFill>
              </a:rPr>
              <a:t>lielākoties realizē vietējos tirgos un pašlasīšanā;</a:t>
            </a:r>
          </a:p>
          <a:p>
            <a:pPr marL="571500" indent="-342900" algn="just">
              <a:buFontTx/>
              <a:buChar char="-"/>
            </a:pPr>
            <a:r>
              <a:rPr lang="lv-LV" sz="2000" dirty="0">
                <a:solidFill>
                  <a:srgbClr val="000000"/>
                </a:solidFill>
              </a:rPr>
              <a:t>nelielos daudzumos notiek pārstrādes produktu ražošana (skābo ķiršu sula, saldo ķiršu sukādes, u.c. produkti).</a:t>
            </a:r>
            <a:endParaRPr lang="lv-LV" sz="2000" dirty="0"/>
          </a:p>
        </p:txBody>
      </p:sp>
      <p:sp>
        <p:nvSpPr>
          <p:cNvPr id="7" name="Taisnstūris 6">
            <a:extLst>
              <a:ext uri="{FF2B5EF4-FFF2-40B4-BE49-F238E27FC236}">
                <a16:creationId xmlns:a16="http://schemas.microsoft.com/office/drawing/2014/main" id="{ACD1E297-2644-432B-ABEE-37C440CC8F04}"/>
              </a:ext>
            </a:extLst>
          </p:cNvPr>
          <p:cNvSpPr/>
          <p:nvPr/>
        </p:nvSpPr>
        <p:spPr>
          <a:xfrm>
            <a:off x="170815" y="2515076"/>
            <a:ext cx="11850370" cy="4154984"/>
          </a:xfrm>
          <a:prstGeom prst="rect">
            <a:avLst/>
          </a:prstGeom>
        </p:spPr>
        <p:txBody>
          <a:bodyPr wrap="square">
            <a:spAutoFit/>
          </a:bodyPr>
          <a:lstStyle/>
          <a:p>
            <a:pPr marL="228600"/>
            <a:r>
              <a:rPr lang="lv-LV" sz="2400" b="1" dirty="0">
                <a:solidFill>
                  <a:srgbClr val="1155CC"/>
                </a:solidFill>
              </a:rPr>
              <a:t>Problēmas; Kavējošie faktori</a:t>
            </a:r>
            <a:r>
              <a:rPr lang="lv-LV" dirty="0">
                <a:solidFill>
                  <a:srgbClr val="000000"/>
                </a:solidFill>
              </a:rPr>
              <a:t> </a:t>
            </a:r>
            <a:endParaRPr lang="lv-LV" dirty="0"/>
          </a:p>
          <a:p>
            <a:pPr algn="just"/>
            <a:r>
              <a:rPr lang="lv-LV" sz="2000" b="1" u="sng" dirty="0">
                <a:solidFill>
                  <a:srgbClr val="FF0000"/>
                </a:solidFill>
              </a:rPr>
              <a:t>Liela šķirņu daudzveidība:</a:t>
            </a:r>
            <a:r>
              <a:rPr lang="lv-LV" sz="2000" b="1" dirty="0">
                <a:solidFill>
                  <a:srgbClr val="000000"/>
                </a:solidFill>
              </a:rPr>
              <a:t>  </a:t>
            </a:r>
            <a:r>
              <a:rPr lang="lv-LV" sz="2000" b="1" dirty="0">
                <a:solidFill>
                  <a:srgbClr val="FF0000"/>
                </a:solidFill>
              </a:rPr>
              <a:t>+</a:t>
            </a:r>
            <a:r>
              <a:rPr lang="lv-LV" sz="2000" b="1" dirty="0">
                <a:solidFill>
                  <a:srgbClr val="000000"/>
                </a:solidFill>
              </a:rPr>
              <a:t> </a:t>
            </a:r>
            <a:r>
              <a:rPr lang="lv-LV" sz="2000" dirty="0">
                <a:solidFill>
                  <a:srgbClr val="000000"/>
                </a:solidFill>
              </a:rPr>
              <a:t>raisa interesi </a:t>
            </a:r>
            <a:r>
              <a:rPr lang="lv-LV" sz="2000" dirty="0" err="1">
                <a:solidFill>
                  <a:srgbClr val="000000"/>
                </a:solidFill>
              </a:rPr>
              <a:t>pašlasītājiem</a:t>
            </a:r>
            <a:r>
              <a:rPr lang="lv-LV" sz="2000" dirty="0">
                <a:solidFill>
                  <a:srgbClr val="000000"/>
                </a:solidFill>
              </a:rPr>
              <a:t>, pircējiem; </a:t>
            </a:r>
            <a:r>
              <a:rPr lang="lv-LV" sz="2000" b="1" dirty="0">
                <a:solidFill>
                  <a:srgbClr val="FF0000"/>
                </a:solidFill>
              </a:rPr>
              <a:t>-</a:t>
            </a:r>
            <a:r>
              <a:rPr lang="lv-LV" sz="2000" dirty="0">
                <a:solidFill>
                  <a:srgbClr val="000000"/>
                </a:solidFill>
              </a:rPr>
              <a:t> ja stādījumā jaukti aug šķirnes ar dažādu nogatavošanās laiku, ir traucēta ķiršu mušas ierobežošana. Tikai nedaudzām šķirnēm piemīt gan ziemcietība, gan lieli, blīvi augļi.</a:t>
            </a:r>
            <a:endParaRPr lang="lv-LV" sz="2000" dirty="0"/>
          </a:p>
          <a:p>
            <a:r>
              <a:rPr lang="lv-LV" sz="2000" b="1" u="sng" dirty="0">
                <a:solidFill>
                  <a:srgbClr val="FF0000"/>
                </a:solidFill>
              </a:rPr>
              <a:t>Pavasara salnas, ķiršu plaisāšana:</a:t>
            </a:r>
            <a:r>
              <a:rPr lang="lv-LV" sz="2000" b="1" dirty="0">
                <a:solidFill>
                  <a:srgbClr val="FF0000"/>
                </a:solidFill>
              </a:rPr>
              <a:t> </a:t>
            </a:r>
            <a:r>
              <a:rPr lang="lv-LV" sz="2000" dirty="0">
                <a:solidFill>
                  <a:srgbClr val="000000"/>
                </a:solidFill>
              </a:rPr>
              <a:t>ierobežošanas iespējas ar smidzinājumiem, segumiem. </a:t>
            </a:r>
            <a:endParaRPr lang="lv-LV" sz="2000" dirty="0"/>
          </a:p>
          <a:p>
            <a:r>
              <a:rPr lang="lv-LV" sz="2000" b="1" u="sng" dirty="0">
                <a:solidFill>
                  <a:srgbClr val="FF0000"/>
                </a:solidFill>
              </a:rPr>
              <a:t>Putnu postījumi:</a:t>
            </a:r>
            <a:r>
              <a:rPr lang="lv-LV" sz="2000" dirty="0">
                <a:solidFill>
                  <a:srgbClr val="FF0000"/>
                </a:solidFill>
              </a:rPr>
              <a:t> </a:t>
            </a:r>
            <a:r>
              <a:rPr lang="lv-LV" sz="2000" dirty="0">
                <a:solidFill>
                  <a:srgbClr val="000000"/>
                </a:solidFill>
              </a:rPr>
              <a:t>jāmeklē dažādi veidi tos ierobežot. </a:t>
            </a:r>
            <a:endParaRPr lang="lv-LV" sz="2000" dirty="0"/>
          </a:p>
          <a:p>
            <a:pPr algn="just"/>
            <a:r>
              <a:rPr lang="lv-LV" sz="2000" b="1" u="sng" dirty="0">
                <a:solidFill>
                  <a:srgbClr val="FF0000"/>
                </a:solidFill>
              </a:rPr>
              <a:t>Ķiršu mušas ierobežošana</a:t>
            </a:r>
            <a:r>
              <a:rPr lang="lv-LV" sz="2000" b="1" dirty="0">
                <a:solidFill>
                  <a:srgbClr val="000000"/>
                </a:solidFill>
              </a:rPr>
              <a:t>: </a:t>
            </a:r>
            <a:r>
              <a:rPr lang="lv-LV" sz="2000" dirty="0">
                <a:solidFill>
                  <a:srgbClr val="000000"/>
                </a:solidFill>
              </a:rPr>
              <a:t>BIO - pašlaik ir pieejams arī bioloģiskais AAL; ir arī integrētajām saimniecībām.</a:t>
            </a:r>
          </a:p>
          <a:p>
            <a:pPr algn="r"/>
            <a:r>
              <a:rPr lang="lv-LV" sz="2000" dirty="0">
                <a:solidFill>
                  <a:srgbClr val="000000"/>
                </a:solidFill>
              </a:rPr>
              <a:t> </a:t>
            </a:r>
            <a:r>
              <a:rPr lang="lv-LV" sz="2000" b="1" dirty="0">
                <a:solidFill>
                  <a:srgbClr val="000000"/>
                </a:solidFill>
              </a:rPr>
              <a:t>Problēma -</a:t>
            </a:r>
            <a:r>
              <a:rPr lang="lv-LV" sz="2000" dirty="0">
                <a:solidFill>
                  <a:srgbClr val="000000"/>
                </a:solidFill>
              </a:rPr>
              <a:t> kvalitatīvi nosmidzināt  lielā auguma kokus!</a:t>
            </a:r>
            <a:endParaRPr lang="lv-LV" sz="2000" dirty="0"/>
          </a:p>
          <a:p>
            <a:pPr algn="just"/>
            <a:r>
              <a:rPr lang="lv-LV" sz="2000" b="1" u="sng" dirty="0">
                <a:solidFill>
                  <a:srgbClr val="FF0000"/>
                </a:solidFill>
              </a:rPr>
              <a:t>Lielas ražas gadi</a:t>
            </a:r>
            <a:r>
              <a:rPr lang="lv-LV" sz="2000" b="1" dirty="0">
                <a:solidFill>
                  <a:srgbClr val="FF0000"/>
                </a:solidFill>
              </a:rPr>
              <a:t>: </a:t>
            </a:r>
            <a:r>
              <a:rPr lang="lv-LV" sz="2000" dirty="0">
                <a:solidFill>
                  <a:srgbClr val="000000"/>
                </a:solidFill>
              </a:rPr>
              <a:t>visus ķiršus </a:t>
            </a:r>
            <a:r>
              <a:rPr lang="lv-LV" sz="2000" b="1" dirty="0">
                <a:solidFill>
                  <a:srgbClr val="000000"/>
                </a:solidFill>
              </a:rPr>
              <a:t>nespēj nolasīt</a:t>
            </a:r>
            <a:r>
              <a:rPr lang="lv-LV" sz="2000" dirty="0">
                <a:solidFill>
                  <a:srgbClr val="000000"/>
                </a:solidFill>
              </a:rPr>
              <a:t>, visu </a:t>
            </a:r>
            <a:r>
              <a:rPr lang="lv-LV" sz="2000" b="1" dirty="0">
                <a:solidFill>
                  <a:srgbClr val="000000"/>
                </a:solidFill>
              </a:rPr>
              <a:t>nevar izpārdot svaigā veidā </a:t>
            </a:r>
            <a:r>
              <a:rPr lang="lv-LV" sz="2000" dirty="0">
                <a:solidFill>
                  <a:srgbClr val="000000"/>
                </a:solidFill>
              </a:rPr>
              <a:t>tirgos. </a:t>
            </a:r>
            <a:r>
              <a:rPr lang="lv-LV" sz="2000" b="1" dirty="0">
                <a:solidFill>
                  <a:srgbClr val="000000"/>
                </a:solidFill>
              </a:rPr>
              <a:t>Trūkst pircēju</a:t>
            </a:r>
            <a:r>
              <a:rPr lang="lv-LV" sz="2000" dirty="0">
                <a:solidFill>
                  <a:srgbClr val="000000"/>
                </a:solidFill>
              </a:rPr>
              <a:t>. </a:t>
            </a:r>
          </a:p>
          <a:p>
            <a:pPr algn="just"/>
            <a:r>
              <a:rPr lang="lv-LV" sz="2000" b="1" dirty="0">
                <a:solidFill>
                  <a:srgbClr val="000000"/>
                </a:solidFill>
              </a:rPr>
              <a:t>Pārstrādes produkti </a:t>
            </a:r>
            <a:r>
              <a:rPr lang="lv-LV" sz="2000" dirty="0">
                <a:solidFill>
                  <a:srgbClr val="000000"/>
                </a:solidFill>
              </a:rPr>
              <a:t>- jārēķina, vai atmaksāsies. </a:t>
            </a:r>
            <a:r>
              <a:rPr lang="lv-LV" sz="2000" b="1" dirty="0">
                <a:solidFill>
                  <a:srgbClr val="000000"/>
                </a:solidFill>
              </a:rPr>
              <a:t>Kvalitatīvas iekārtas kauliņu tīrīšanai </a:t>
            </a:r>
            <a:r>
              <a:rPr lang="lv-LV" sz="2000" dirty="0">
                <a:solidFill>
                  <a:srgbClr val="000000"/>
                </a:solidFill>
              </a:rPr>
              <a:t>- vai ir piedāvājums? </a:t>
            </a:r>
          </a:p>
          <a:p>
            <a:pPr algn="just"/>
            <a:r>
              <a:rPr lang="lv-LV" sz="2000" b="1" dirty="0">
                <a:solidFill>
                  <a:srgbClr val="000000"/>
                </a:solidFill>
              </a:rPr>
              <a:t>Sulu spiedes kauleņiem </a:t>
            </a:r>
            <a:r>
              <a:rPr lang="lv-LV" sz="2000" dirty="0">
                <a:solidFill>
                  <a:srgbClr val="000000"/>
                </a:solidFill>
              </a:rPr>
              <a:t>- cik zināms, atšķiras no ogām un āboliem izmantotajām.</a:t>
            </a:r>
            <a:endParaRPr lang="lv-LV" sz="2000" dirty="0"/>
          </a:p>
          <a:p>
            <a:pPr algn="just"/>
            <a:r>
              <a:rPr lang="lv-LV" sz="2000" b="1" u="sng" dirty="0">
                <a:solidFill>
                  <a:srgbClr val="FF0000"/>
                </a:solidFill>
              </a:rPr>
              <a:t>Konkurence no Polijas:</a:t>
            </a:r>
            <a:r>
              <a:rPr lang="lv-LV" sz="2000" dirty="0">
                <a:solidFill>
                  <a:srgbClr val="000000"/>
                </a:solidFill>
              </a:rPr>
              <a:t> it sevišķi ar lētiem, mehanizēti vāktiem skābajiem ķiršiem kā izejvielai pārstrādes produktiem.</a:t>
            </a:r>
            <a:endParaRPr lang="lv-LV" sz="2000" dirty="0"/>
          </a:p>
        </p:txBody>
      </p:sp>
    </p:spTree>
    <p:extLst>
      <p:ext uri="{BB962C8B-B14F-4D97-AF65-F5344CB8AC3E}">
        <p14:creationId xmlns:p14="http://schemas.microsoft.com/office/powerpoint/2010/main" val="361999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8B788478-BC82-4BA5-8F1A-2B0F81FE290A}"/>
              </a:ext>
            </a:extLst>
          </p:cNvPr>
          <p:cNvSpPr/>
          <p:nvPr/>
        </p:nvSpPr>
        <p:spPr>
          <a:xfrm>
            <a:off x="238760" y="1214120"/>
            <a:ext cx="11714480" cy="4861331"/>
          </a:xfrm>
          <a:prstGeom prst="rect">
            <a:avLst/>
          </a:prstGeom>
        </p:spPr>
        <p:txBody>
          <a:bodyPr wrap="square">
            <a:spAutoFit/>
          </a:bodyPr>
          <a:lstStyle/>
          <a:p>
            <a:pPr algn="just">
              <a:lnSpc>
                <a:spcPct val="130000"/>
              </a:lnSpc>
            </a:pPr>
            <a:r>
              <a:rPr lang="lv-LV" sz="2000" b="1" u="sng" dirty="0">
                <a:solidFill>
                  <a:srgbClr val="000000"/>
                </a:solidFill>
              </a:rPr>
              <a:t>Apūdeņošana:</a:t>
            </a:r>
            <a:r>
              <a:rPr lang="lv-LV" sz="2000" dirty="0">
                <a:solidFill>
                  <a:srgbClr val="000000"/>
                </a:solidFill>
              </a:rPr>
              <a:t> jāpaplašina lietošana. </a:t>
            </a:r>
          </a:p>
          <a:p>
            <a:pPr algn="just">
              <a:lnSpc>
                <a:spcPct val="130000"/>
              </a:lnSpc>
            </a:pPr>
            <a:r>
              <a:rPr lang="lv-LV" sz="2000" b="1" u="sng" dirty="0">
                <a:solidFill>
                  <a:srgbClr val="000000"/>
                </a:solidFill>
              </a:rPr>
              <a:t>Segumu lietošana</a:t>
            </a:r>
            <a:r>
              <a:rPr lang="lv-LV" sz="2000" b="1" dirty="0">
                <a:solidFill>
                  <a:srgbClr val="000000"/>
                </a:solidFill>
              </a:rPr>
              <a:t>:</a:t>
            </a:r>
            <a:r>
              <a:rPr lang="lv-LV" sz="2000" dirty="0">
                <a:solidFill>
                  <a:srgbClr val="000000"/>
                </a:solidFill>
              </a:rPr>
              <a:t> krusas, jauni kaitēkļi </a:t>
            </a:r>
            <a:r>
              <a:rPr lang="lv-LV" sz="2000" dirty="0" err="1">
                <a:solidFill>
                  <a:srgbClr val="000000"/>
                </a:solidFill>
              </a:rPr>
              <a:t>utml</a:t>
            </a:r>
            <a:r>
              <a:rPr lang="lv-LV" sz="2000" dirty="0">
                <a:solidFill>
                  <a:srgbClr val="000000"/>
                </a:solidFill>
              </a:rPr>
              <a:t>. sagaidāmi biežāk. </a:t>
            </a:r>
          </a:p>
          <a:p>
            <a:pPr algn="just">
              <a:lnSpc>
                <a:spcPct val="130000"/>
              </a:lnSpc>
            </a:pPr>
            <a:r>
              <a:rPr lang="lv-LV" sz="2000" b="1" u="sng" dirty="0">
                <a:solidFill>
                  <a:srgbClr val="000000"/>
                </a:solidFill>
              </a:rPr>
              <a:t>Atjaunīgās enerģijas iegūšana</a:t>
            </a:r>
            <a:r>
              <a:rPr lang="lv-LV" sz="2000" dirty="0">
                <a:solidFill>
                  <a:srgbClr val="000000"/>
                </a:solidFill>
              </a:rPr>
              <a:t>: Atbalsts, izmantot dārza infrastruktūru.</a:t>
            </a:r>
            <a:endParaRPr lang="lv-LV" sz="2000" dirty="0"/>
          </a:p>
          <a:p>
            <a:pPr algn="just">
              <a:lnSpc>
                <a:spcPct val="130000"/>
              </a:lnSpc>
            </a:pPr>
            <a:r>
              <a:rPr lang="lv-LV" sz="2000" b="1" u="sng" dirty="0">
                <a:solidFill>
                  <a:srgbClr val="000000"/>
                </a:solidFill>
              </a:rPr>
              <a:t>Piemērotas saldo ķiršu šķirnes</a:t>
            </a:r>
            <a:r>
              <a:rPr lang="lv-LV" sz="2000" dirty="0">
                <a:solidFill>
                  <a:srgbClr val="000000"/>
                </a:solidFill>
              </a:rPr>
              <a:t>: Neilgai glabāšanai lielveikalos speciālos iepakojumos.</a:t>
            </a:r>
            <a:endParaRPr lang="lv-LV" sz="2000" dirty="0"/>
          </a:p>
          <a:p>
            <a:pPr algn="just">
              <a:lnSpc>
                <a:spcPct val="130000"/>
              </a:lnSpc>
            </a:pPr>
            <a:r>
              <a:rPr lang="lv-LV" sz="2000" b="1" u="sng" dirty="0">
                <a:solidFill>
                  <a:srgbClr val="000000"/>
                </a:solidFill>
              </a:rPr>
              <a:t>Sadarbība</a:t>
            </a:r>
            <a:r>
              <a:rPr lang="lv-LV" sz="2000" dirty="0">
                <a:solidFill>
                  <a:srgbClr val="000000"/>
                </a:solidFill>
              </a:rPr>
              <a:t>: ar veselības aprūpes, medicīnas iestādēm - līdzīgi kā “Skolas auglis” āboliem, varētu būt arī programma LV audzēto vasaras svaigo augļu un ogu porcijai slimnīcu un veselības aprūpes iestāžu pacientiem. </a:t>
            </a:r>
            <a:endParaRPr lang="lv-LV" sz="2000" dirty="0"/>
          </a:p>
          <a:p>
            <a:pPr algn="just">
              <a:lnSpc>
                <a:spcPct val="130000"/>
              </a:lnSpc>
            </a:pPr>
            <a:r>
              <a:rPr lang="lv-LV" sz="2000" b="1" u="sng" dirty="0">
                <a:solidFill>
                  <a:srgbClr val="000000"/>
                </a:solidFill>
              </a:rPr>
              <a:t>Pārstrāde</a:t>
            </a:r>
            <a:r>
              <a:rPr lang="lv-LV" sz="2000" dirty="0">
                <a:solidFill>
                  <a:srgbClr val="000000"/>
                </a:solidFill>
              </a:rPr>
              <a:t>: produkti, kas ir izdevīgi audzētājam/pārstrādātājam (piemēram, atbalsts saldētavu vai pārstrādes cehu nodrošināšanai ar atjaunīgo enerģiju). </a:t>
            </a:r>
          </a:p>
          <a:p>
            <a:pPr algn="just">
              <a:lnSpc>
                <a:spcPct val="130000"/>
              </a:lnSpc>
            </a:pPr>
            <a:r>
              <a:rPr lang="lv-LV" sz="2000" b="1" u="sng" dirty="0">
                <a:solidFill>
                  <a:srgbClr val="000000"/>
                </a:solidFill>
              </a:rPr>
              <a:t>Mehanizēti vākti </a:t>
            </a:r>
            <a:r>
              <a:rPr lang="lv-LV" sz="2000" dirty="0">
                <a:solidFill>
                  <a:srgbClr val="000000"/>
                </a:solidFill>
              </a:rPr>
              <a:t>un tīrīti skābie ķirši</a:t>
            </a:r>
            <a:endParaRPr lang="lv-LV" sz="2000" dirty="0"/>
          </a:p>
          <a:p>
            <a:pPr algn="just">
              <a:lnSpc>
                <a:spcPct val="130000"/>
              </a:lnSpc>
            </a:pPr>
            <a:r>
              <a:rPr lang="lv-LV" sz="2000" b="1" u="sng" dirty="0">
                <a:solidFill>
                  <a:srgbClr val="000000"/>
                </a:solidFill>
              </a:rPr>
              <a:t>Attīstīts lauku tūrisms </a:t>
            </a:r>
            <a:r>
              <a:rPr lang="lv-LV" sz="2000" dirty="0">
                <a:solidFill>
                  <a:srgbClr val="000000"/>
                </a:solidFill>
              </a:rPr>
              <a:t>saistībā ar augļu dārziem (ar aktīvu reklamēšanu ārpus Latvijas, pasākumiem, dažādām aktivitātēm, ko var pievienot dārziem, netraucējot kopšanu).</a:t>
            </a:r>
            <a:endParaRPr lang="lv-LV" sz="2000" dirty="0"/>
          </a:p>
          <a:p>
            <a:pPr algn="just">
              <a:lnSpc>
                <a:spcPct val="130000"/>
              </a:lnSpc>
            </a:pPr>
            <a:r>
              <a:rPr lang="lv-LV" sz="2000" b="1" u="sng" dirty="0" err="1">
                <a:solidFill>
                  <a:srgbClr val="000000"/>
                </a:solidFill>
              </a:rPr>
              <a:t>Agromežsaimniecība</a:t>
            </a:r>
            <a:r>
              <a:rPr lang="lv-LV" sz="2000" dirty="0">
                <a:solidFill>
                  <a:srgbClr val="000000"/>
                </a:solidFill>
              </a:rPr>
              <a:t>: ir interese audzēt saldos ķiršus sākumā augļiem, vēlāk – koksnei…</a:t>
            </a:r>
            <a:endParaRPr lang="lv-LV" sz="2000" dirty="0"/>
          </a:p>
        </p:txBody>
      </p:sp>
      <p:pic>
        <p:nvPicPr>
          <p:cNvPr id="6" name="Attēls 5">
            <a:extLst>
              <a:ext uri="{FF2B5EF4-FFF2-40B4-BE49-F238E27FC236}">
                <a16:creationId xmlns:a16="http://schemas.microsoft.com/office/drawing/2014/main" id="{B62273C9-A595-47F2-8D7C-B5C72F9CDCC8}"/>
              </a:ext>
            </a:extLst>
          </p:cNvPr>
          <p:cNvPicPr>
            <a:picLocks noChangeAspect="1"/>
          </p:cNvPicPr>
          <p:nvPr/>
        </p:nvPicPr>
        <p:blipFill rotWithShape="1">
          <a:blip r:embed="rId2">
            <a:extLst>
              <a:ext uri="{28A0092B-C50C-407E-A947-70E740481C1C}">
                <a14:useLocalDpi xmlns:a14="http://schemas.microsoft.com/office/drawing/2010/main" val="0"/>
              </a:ext>
            </a:extLst>
          </a:blip>
          <a:srcRect l="23555" r="25482"/>
          <a:stretch/>
        </p:blipFill>
        <p:spPr>
          <a:xfrm rot="5400000">
            <a:off x="9191112" y="-572648"/>
            <a:ext cx="2428240" cy="3573536"/>
          </a:xfrm>
          <a:prstGeom prst="rect">
            <a:avLst/>
          </a:prstGeom>
        </p:spPr>
      </p:pic>
      <p:sp>
        <p:nvSpPr>
          <p:cNvPr id="7" name="Taisnstūris 6">
            <a:extLst>
              <a:ext uri="{FF2B5EF4-FFF2-40B4-BE49-F238E27FC236}">
                <a16:creationId xmlns:a16="http://schemas.microsoft.com/office/drawing/2014/main" id="{CC90780C-BEE6-483B-8683-FEB6A59302DA}"/>
              </a:ext>
            </a:extLst>
          </p:cNvPr>
          <p:cNvSpPr/>
          <p:nvPr/>
        </p:nvSpPr>
        <p:spPr>
          <a:xfrm>
            <a:off x="1045723" y="413504"/>
            <a:ext cx="3008901" cy="461665"/>
          </a:xfrm>
          <a:prstGeom prst="rect">
            <a:avLst/>
          </a:prstGeom>
        </p:spPr>
        <p:txBody>
          <a:bodyPr wrap="none">
            <a:spAutoFit/>
          </a:bodyPr>
          <a:lstStyle/>
          <a:p>
            <a:pPr marL="228600"/>
            <a:r>
              <a:rPr lang="lv-LV" sz="2400" b="1" dirty="0">
                <a:solidFill>
                  <a:srgbClr val="0070C0"/>
                </a:solidFill>
                <a:latin typeface="Calibri" panose="020F0502020204030204" pitchFamily="34" charset="0"/>
              </a:rPr>
              <a:t>Nākotnes redzējums</a:t>
            </a:r>
            <a:endParaRPr lang="lv-LV" sz="2400" b="1" dirty="0">
              <a:solidFill>
                <a:srgbClr val="0070C0"/>
              </a:solidFill>
            </a:endParaRPr>
          </a:p>
        </p:txBody>
      </p:sp>
    </p:spTree>
    <p:extLst>
      <p:ext uri="{BB962C8B-B14F-4D97-AF65-F5344CB8AC3E}">
        <p14:creationId xmlns:p14="http://schemas.microsoft.com/office/powerpoint/2010/main" val="202385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6FF6E7D9-2A45-47B1-B7DC-53BD90EFF937}"/>
              </a:ext>
            </a:extLst>
          </p:cNvPr>
          <p:cNvSpPr/>
          <p:nvPr/>
        </p:nvSpPr>
        <p:spPr>
          <a:xfrm>
            <a:off x="30479" y="1447537"/>
            <a:ext cx="11846560" cy="5401479"/>
          </a:xfrm>
          <a:prstGeom prst="rect">
            <a:avLst/>
          </a:prstGeom>
        </p:spPr>
        <p:txBody>
          <a:bodyPr wrap="square">
            <a:spAutoFit/>
          </a:bodyPr>
          <a:lstStyle/>
          <a:p>
            <a:pPr algn="just"/>
            <a:r>
              <a:rPr lang="lv-LV" sz="2000" b="1" u="sng" dirty="0">
                <a:solidFill>
                  <a:srgbClr val="FF0000"/>
                </a:solidFill>
              </a:rPr>
              <a:t>Realizācija:</a:t>
            </a:r>
            <a:r>
              <a:rPr lang="lv-LV" sz="2000" dirty="0">
                <a:solidFill>
                  <a:srgbClr val="000000"/>
                </a:solidFill>
              </a:rPr>
              <a:t> </a:t>
            </a:r>
          </a:p>
          <a:p>
            <a:pPr algn="just"/>
            <a:r>
              <a:rPr lang="lv-LV" sz="2000" b="1" dirty="0">
                <a:solidFill>
                  <a:srgbClr val="000000"/>
                </a:solidFill>
              </a:rPr>
              <a:t>Igaunijas tirgus </a:t>
            </a:r>
            <a:r>
              <a:rPr lang="lv-LV" sz="2000" dirty="0">
                <a:solidFill>
                  <a:srgbClr val="000000"/>
                </a:solidFill>
              </a:rPr>
              <a:t>- 2024.gadā Vidzemes puses audzētāji lielu daļu savas ražas realizēja, kur labas kvalitātes augļus var realizēt par labu cenu. </a:t>
            </a:r>
          </a:p>
          <a:p>
            <a:pPr algn="just"/>
            <a:r>
              <a:rPr lang="lv-LV" sz="2000" b="1" dirty="0">
                <a:solidFill>
                  <a:srgbClr val="000000"/>
                </a:solidFill>
              </a:rPr>
              <a:t>Bērnudārzi - l</a:t>
            </a:r>
            <a:r>
              <a:rPr lang="lv-LV" sz="2000" dirty="0">
                <a:solidFill>
                  <a:srgbClr val="000000"/>
                </a:solidFill>
              </a:rPr>
              <a:t>abs noiets </a:t>
            </a:r>
            <a:r>
              <a:rPr lang="lv-LV" sz="2000" b="1" dirty="0">
                <a:solidFill>
                  <a:srgbClr val="000000"/>
                </a:solidFill>
              </a:rPr>
              <a:t>labai </a:t>
            </a:r>
            <a:r>
              <a:rPr lang="lv-LV" sz="2000" dirty="0">
                <a:solidFill>
                  <a:srgbClr val="000000"/>
                </a:solidFill>
              </a:rPr>
              <a:t>produkcijai!</a:t>
            </a:r>
            <a:endParaRPr lang="lv-LV" sz="2000" dirty="0"/>
          </a:p>
          <a:p>
            <a:pPr algn="just">
              <a:spcBef>
                <a:spcPts val="600"/>
              </a:spcBef>
            </a:pPr>
            <a:r>
              <a:rPr lang="lv-LV" sz="2000" b="1" u="sng" dirty="0">
                <a:solidFill>
                  <a:srgbClr val="FF0000"/>
                </a:solidFill>
              </a:rPr>
              <a:t>Ražas kvalitāte: </a:t>
            </a:r>
            <a:r>
              <a:rPr lang="lv-LV" sz="2000" dirty="0">
                <a:solidFill>
                  <a:srgbClr val="000000"/>
                </a:solidFill>
              </a:rPr>
              <a:t>to ietekmē: </a:t>
            </a:r>
          </a:p>
          <a:p>
            <a:pPr marL="457200" indent="-457200" algn="just">
              <a:buAutoNum type="arabicParenR"/>
            </a:pPr>
            <a:r>
              <a:rPr lang="lv-LV" sz="2000" b="1" dirty="0">
                <a:solidFill>
                  <a:srgbClr val="000000"/>
                </a:solidFill>
              </a:rPr>
              <a:t>stādījumu vecums!!! </a:t>
            </a:r>
            <a:r>
              <a:rPr lang="lv-LV" sz="2000" dirty="0">
                <a:solidFill>
                  <a:srgbClr val="000000"/>
                </a:solidFill>
              </a:rPr>
              <a:t>(plūmes nav ābeles - to stādījumi ir jāatjauno ātrāk);</a:t>
            </a:r>
          </a:p>
          <a:p>
            <a:pPr marL="457200" indent="-457200" algn="just">
              <a:buAutoNum type="arabicParenR"/>
            </a:pPr>
            <a:r>
              <a:rPr lang="lv-LV" sz="2000" b="1" dirty="0">
                <a:solidFill>
                  <a:srgbClr val="000000"/>
                </a:solidFill>
              </a:rPr>
              <a:t>AUGĻU RETINĀŠANA </a:t>
            </a:r>
            <a:r>
              <a:rPr lang="lv-LV" sz="2000" dirty="0">
                <a:solidFill>
                  <a:srgbClr val="000000"/>
                </a:solidFill>
              </a:rPr>
              <a:t>(ja iestāda par daudz un nespēj noretināt, zemas kvalitātes augļi </a:t>
            </a:r>
            <a:r>
              <a:rPr lang="lv-LV" sz="2000" dirty="0" err="1">
                <a:solidFill>
                  <a:srgbClr val="000000"/>
                </a:solidFill>
              </a:rPr>
              <a:t>dempingo</a:t>
            </a:r>
            <a:r>
              <a:rPr lang="lv-LV" sz="2000" dirty="0">
                <a:solidFill>
                  <a:srgbClr val="000000"/>
                </a:solidFill>
              </a:rPr>
              <a:t> cenu tirgū); </a:t>
            </a:r>
          </a:p>
          <a:p>
            <a:pPr marL="457200" indent="-457200" algn="just">
              <a:buAutoNum type="arabicParenR"/>
            </a:pPr>
            <a:r>
              <a:rPr lang="lv-LV" sz="2000" b="1" dirty="0">
                <a:solidFill>
                  <a:srgbClr val="000000"/>
                </a:solidFill>
              </a:rPr>
              <a:t>stādījumu</a:t>
            </a:r>
            <a:r>
              <a:rPr lang="lv-LV" sz="2000" dirty="0">
                <a:solidFill>
                  <a:srgbClr val="000000"/>
                </a:solidFill>
              </a:rPr>
              <a:t> </a:t>
            </a:r>
            <a:r>
              <a:rPr lang="lv-LV" sz="2000" b="1" dirty="0">
                <a:solidFill>
                  <a:srgbClr val="000000"/>
                </a:solidFill>
              </a:rPr>
              <a:t>kopšana</a:t>
            </a:r>
            <a:r>
              <a:rPr lang="lv-LV" sz="2000" dirty="0">
                <a:solidFill>
                  <a:srgbClr val="000000"/>
                </a:solidFill>
              </a:rPr>
              <a:t> un </a:t>
            </a:r>
            <a:r>
              <a:rPr lang="lv-LV" sz="2000" b="1" dirty="0">
                <a:solidFill>
                  <a:srgbClr val="000000"/>
                </a:solidFill>
              </a:rPr>
              <a:t>augu aizsardzība </a:t>
            </a:r>
            <a:r>
              <a:rPr lang="lv-LV" sz="2000" dirty="0">
                <a:solidFill>
                  <a:srgbClr val="000000"/>
                </a:solidFill>
              </a:rPr>
              <a:t>(vainagu veidošana, mēslošana, </a:t>
            </a:r>
            <a:r>
              <a:rPr lang="lv-LV" sz="2000" dirty="0" err="1">
                <a:solidFill>
                  <a:srgbClr val="000000"/>
                </a:solidFill>
              </a:rPr>
              <a:t>utt</a:t>
            </a:r>
            <a:r>
              <a:rPr lang="lv-LV" sz="2000" dirty="0">
                <a:solidFill>
                  <a:srgbClr val="000000"/>
                </a:solidFill>
              </a:rPr>
              <a:t>).</a:t>
            </a:r>
            <a:endParaRPr lang="lv-LV" sz="2000" dirty="0"/>
          </a:p>
          <a:p>
            <a:pPr algn="just">
              <a:spcBef>
                <a:spcPts val="600"/>
              </a:spcBef>
            </a:pPr>
            <a:r>
              <a:rPr lang="lv-LV" sz="2000" b="1" u="sng" dirty="0">
                <a:solidFill>
                  <a:srgbClr val="FF0000"/>
                </a:solidFill>
              </a:rPr>
              <a:t>Nekvalitatīva ‘Komēta’</a:t>
            </a:r>
            <a:r>
              <a:rPr lang="lv-LV" sz="2000" b="1" dirty="0">
                <a:solidFill>
                  <a:srgbClr val="FF0000"/>
                </a:solidFill>
              </a:rPr>
              <a:t>: </a:t>
            </a:r>
            <a:r>
              <a:rPr lang="lv-LV" sz="2000" dirty="0">
                <a:solidFill>
                  <a:srgbClr val="000000"/>
                </a:solidFill>
              </a:rPr>
              <a:t>rada problēmas tirgū kas ienākas agrāk par mājas plūmēm! Pārbagāti ražojoši koki dod zemas kvalitātes augļus, kurus atdod teju par velti! </a:t>
            </a:r>
            <a:endParaRPr lang="lv-LV" sz="2000" dirty="0"/>
          </a:p>
          <a:p>
            <a:pPr algn="just">
              <a:spcBef>
                <a:spcPts val="600"/>
              </a:spcBef>
            </a:pPr>
            <a:r>
              <a:rPr lang="lv-LV" sz="2000" b="1" u="sng" dirty="0">
                <a:solidFill>
                  <a:srgbClr val="FF0000"/>
                </a:solidFill>
              </a:rPr>
              <a:t>Laistīšanas sistēmas</a:t>
            </a:r>
            <a:r>
              <a:rPr lang="lv-LV" sz="2000" b="1" dirty="0">
                <a:solidFill>
                  <a:srgbClr val="FF0000"/>
                </a:solidFill>
              </a:rPr>
              <a:t> </a:t>
            </a:r>
            <a:r>
              <a:rPr lang="lv-LV" sz="2000" dirty="0">
                <a:solidFill>
                  <a:srgbClr val="000000"/>
                </a:solidFill>
              </a:rPr>
              <a:t>- saimniecībās (pārsvarā) nav ierīkota un sausos periodos augļu kvalitāte ļoti zema.</a:t>
            </a:r>
            <a:endParaRPr lang="lv-LV" sz="2400" dirty="0">
              <a:solidFill>
                <a:srgbClr val="000000"/>
              </a:solidFill>
            </a:endParaRPr>
          </a:p>
          <a:p>
            <a:pPr algn="just">
              <a:spcBef>
                <a:spcPts val="600"/>
              </a:spcBef>
            </a:pPr>
            <a:r>
              <a:rPr lang="lv-LV" sz="2000" b="1" u="sng" dirty="0">
                <a:solidFill>
                  <a:srgbClr val="FF0000"/>
                </a:solidFill>
              </a:rPr>
              <a:t>Stādījumu veselīgums</a:t>
            </a:r>
            <a:r>
              <a:rPr lang="lv-LV" sz="2000" dirty="0">
                <a:solidFill>
                  <a:srgbClr val="000000"/>
                </a:solidFill>
              </a:rPr>
              <a:t>: 2024.gads Latvijā bija unikāls ar to, ka daudzi dārzi (īpaši Latgales pusē) bija bez ražas, bet daudzos dārzos ražoja pat tādi koki, kas nav sen ražojuši. Daļa Vidzemes dārzu vēl nebija attapušies no 2023.gada postījumiem, kurus nevarēja iepriekš novērst. </a:t>
            </a:r>
          </a:p>
          <a:p>
            <a:pPr algn="just">
              <a:spcBef>
                <a:spcPts val="600"/>
              </a:spcBef>
            </a:pPr>
            <a:r>
              <a:rPr lang="lv-LV" sz="2000" b="1" u="sng" dirty="0">
                <a:solidFill>
                  <a:srgbClr val="000000"/>
                </a:solidFill>
              </a:rPr>
              <a:t>Jāmeklē risinājums</a:t>
            </a:r>
            <a:r>
              <a:rPr lang="lv-LV" sz="2000" dirty="0">
                <a:solidFill>
                  <a:srgbClr val="000000"/>
                </a:solidFill>
              </a:rPr>
              <a:t>: līdz ar nepastāvīgajām ziemām aizvien lielāku </a:t>
            </a:r>
            <a:r>
              <a:rPr lang="lv-LV" sz="2000" b="1" dirty="0">
                <a:solidFill>
                  <a:srgbClr val="000000"/>
                </a:solidFill>
              </a:rPr>
              <a:t>problēmu rada </a:t>
            </a:r>
            <a:r>
              <a:rPr lang="lv-LV" sz="2000" b="1" dirty="0" err="1">
                <a:solidFill>
                  <a:srgbClr val="000000"/>
                </a:solidFill>
              </a:rPr>
              <a:t>sudrablapas</a:t>
            </a:r>
            <a:r>
              <a:rPr lang="lv-LV" sz="2000" b="1" dirty="0">
                <a:solidFill>
                  <a:srgbClr val="000000"/>
                </a:solidFill>
              </a:rPr>
              <a:t> </a:t>
            </a:r>
            <a:r>
              <a:rPr lang="lv-LV" sz="2000" dirty="0">
                <a:solidFill>
                  <a:srgbClr val="000000"/>
                </a:solidFill>
              </a:rPr>
              <a:t>- kā šo slimību ierobežot. </a:t>
            </a:r>
          </a:p>
        </p:txBody>
      </p:sp>
      <p:pic>
        <p:nvPicPr>
          <p:cNvPr id="7" name="Attēls 6">
            <a:extLst>
              <a:ext uri="{FF2B5EF4-FFF2-40B4-BE49-F238E27FC236}">
                <a16:creationId xmlns:a16="http://schemas.microsoft.com/office/drawing/2014/main" id="{A4C61D91-122D-421E-BE44-875101A8522A}"/>
              </a:ext>
            </a:extLst>
          </p:cNvPr>
          <p:cNvPicPr>
            <a:picLocks noChangeAspect="1"/>
          </p:cNvPicPr>
          <p:nvPr/>
        </p:nvPicPr>
        <p:blipFill rotWithShape="1">
          <a:blip r:embed="rId2">
            <a:extLst>
              <a:ext uri="{28A0092B-C50C-407E-A947-70E740481C1C}">
                <a14:useLocalDpi xmlns:a14="http://schemas.microsoft.com/office/drawing/2010/main" val="0"/>
              </a:ext>
            </a:extLst>
          </a:blip>
          <a:srcRect l="16223" t="41185" r="16074" b="17225"/>
          <a:stretch/>
        </p:blipFill>
        <p:spPr>
          <a:xfrm>
            <a:off x="9499601" y="1"/>
            <a:ext cx="2692398" cy="1653942"/>
          </a:xfrm>
          <a:prstGeom prst="rect">
            <a:avLst/>
          </a:prstGeom>
        </p:spPr>
      </p:pic>
      <p:sp>
        <p:nvSpPr>
          <p:cNvPr id="8" name="Taisnstūris 7">
            <a:extLst>
              <a:ext uri="{FF2B5EF4-FFF2-40B4-BE49-F238E27FC236}">
                <a16:creationId xmlns:a16="http://schemas.microsoft.com/office/drawing/2014/main" id="{2E5C6796-63FC-4409-8B61-F3AFACCF3DD6}"/>
              </a:ext>
            </a:extLst>
          </p:cNvPr>
          <p:cNvSpPr/>
          <p:nvPr/>
        </p:nvSpPr>
        <p:spPr>
          <a:xfrm>
            <a:off x="954087" y="194554"/>
            <a:ext cx="8362633" cy="1015663"/>
          </a:xfrm>
          <a:prstGeom prst="rect">
            <a:avLst/>
          </a:prstGeom>
        </p:spPr>
        <p:txBody>
          <a:bodyPr wrap="square">
            <a:spAutoFit/>
          </a:bodyPr>
          <a:lstStyle/>
          <a:p>
            <a:pPr marL="228600"/>
            <a:r>
              <a:rPr lang="lv-LV" sz="2000" b="1" dirty="0">
                <a:solidFill>
                  <a:srgbClr val="1155CC"/>
                </a:solidFill>
                <a:latin typeface="Calibri" panose="020F0502020204030204" pitchFamily="34" charset="0"/>
              </a:rPr>
              <a:t>Esošā situācija (virziens, eksports u.tml.)</a:t>
            </a:r>
            <a:endParaRPr lang="lv-LV" dirty="0"/>
          </a:p>
          <a:p>
            <a:pPr algn="just"/>
            <a:r>
              <a:rPr lang="lv-LV" sz="2000" dirty="0">
                <a:solidFill>
                  <a:srgbClr val="000000"/>
                </a:solidFill>
              </a:rPr>
              <a:t>Latvijā plūmes pēc CSP 2023. gada datiem 99 ha, bet nav precīzas informācijas,</a:t>
            </a:r>
          </a:p>
          <a:p>
            <a:pPr algn="just"/>
            <a:r>
              <a:rPr lang="lv-LV" sz="2000" dirty="0">
                <a:solidFill>
                  <a:srgbClr val="000000"/>
                </a:solidFill>
              </a:rPr>
              <a:t>cik no tiem ir bioloģiskie stādījumi. </a:t>
            </a:r>
          </a:p>
        </p:txBody>
      </p:sp>
    </p:spTree>
    <p:extLst>
      <p:ext uri="{BB962C8B-B14F-4D97-AF65-F5344CB8AC3E}">
        <p14:creationId xmlns:p14="http://schemas.microsoft.com/office/powerpoint/2010/main" val="253475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A7BA8D-04CA-4B3A-ABED-AAE12F453423}"/>
              </a:ext>
            </a:extLst>
          </p:cNvPr>
          <p:cNvSpPr/>
          <p:nvPr/>
        </p:nvSpPr>
        <p:spPr>
          <a:xfrm>
            <a:off x="307340" y="1396346"/>
            <a:ext cx="11577320" cy="4862870"/>
          </a:xfrm>
          <a:prstGeom prst="rect">
            <a:avLst/>
          </a:prstGeom>
        </p:spPr>
        <p:txBody>
          <a:bodyPr wrap="square">
            <a:spAutoFit/>
          </a:bodyPr>
          <a:lstStyle/>
          <a:p>
            <a:pPr algn="just" fontAlgn="base"/>
            <a:r>
              <a:rPr lang="lv-LV" sz="2000" b="1" u="sng" dirty="0">
                <a:solidFill>
                  <a:srgbClr val="FF0000"/>
                </a:solidFill>
                <a:latin typeface="Calibri" panose="020F0502020204030204" pitchFamily="34" charset="0"/>
              </a:rPr>
              <a:t>Augļu kvalitāte</a:t>
            </a:r>
            <a:r>
              <a:rPr lang="lv-LV" sz="2000" dirty="0">
                <a:solidFill>
                  <a:srgbClr val="000000"/>
                </a:solidFill>
                <a:latin typeface="Calibri" panose="020F0502020204030204" pitchFamily="34" charset="0"/>
              </a:rPr>
              <a:t>: Vislielākā problēma – kā to nodrošināt! Liela izmēra augļus nav problēmas </a:t>
            </a:r>
          </a:p>
          <a:p>
            <a:pPr algn="just" fontAlgn="base"/>
            <a:r>
              <a:rPr lang="lv-LV" sz="2000" dirty="0">
                <a:solidFill>
                  <a:srgbClr val="000000"/>
                </a:solidFill>
                <a:latin typeface="Calibri" panose="020F0502020204030204" pitchFamily="34" charset="0"/>
              </a:rPr>
              <a:t>pārdot, jo pircējs pēc laba produkta atgriežas atkārtoti un to reklamē tālāk! </a:t>
            </a:r>
          </a:p>
          <a:p>
            <a:pPr algn="just" fontAlgn="base"/>
            <a:r>
              <a:rPr lang="lv-LV" sz="2000" b="1" dirty="0">
                <a:solidFill>
                  <a:srgbClr val="000000"/>
                </a:solidFill>
                <a:latin typeface="Calibri" panose="020F0502020204030204" pitchFamily="34" charset="0"/>
              </a:rPr>
              <a:t>Kas to kavē </a:t>
            </a:r>
            <a:r>
              <a:rPr lang="lv-LV" sz="2000" dirty="0">
                <a:solidFill>
                  <a:srgbClr val="000000"/>
                </a:solidFill>
                <a:latin typeface="Calibri" panose="020F0502020204030204" pitchFamily="34" charset="0"/>
              </a:rPr>
              <a:t>- stādījumi ir </a:t>
            </a:r>
            <a:r>
              <a:rPr lang="lv-LV" sz="2000" b="1" dirty="0">
                <a:solidFill>
                  <a:srgbClr val="000000"/>
                </a:solidFill>
                <a:latin typeface="Calibri" panose="020F0502020204030204" pitchFamily="34" charset="0"/>
              </a:rPr>
              <a:t>iestādīti par daudz </a:t>
            </a:r>
            <a:r>
              <a:rPr lang="lv-LV" sz="2000" dirty="0">
                <a:solidFill>
                  <a:srgbClr val="000000"/>
                </a:solidFill>
                <a:latin typeface="Calibri" panose="020F0502020204030204" pitchFamily="34" charset="0"/>
              </a:rPr>
              <a:t>un tos </a:t>
            </a:r>
            <a:r>
              <a:rPr lang="lv-LV" sz="2000" b="1" dirty="0">
                <a:solidFill>
                  <a:srgbClr val="000000"/>
                </a:solidFill>
                <a:latin typeface="Calibri" panose="020F0502020204030204" pitchFamily="34" charset="0"/>
              </a:rPr>
              <a:t>netiek izveidot, izretināt </a:t>
            </a:r>
            <a:r>
              <a:rPr lang="lv-LV" sz="2000" b="1" dirty="0" err="1">
                <a:solidFill>
                  <a:srgbClr val="000000"/>
                </a:solidFill>
                <a:latin typeface="Calibri" panose="020F0502020204030204" pitchFamily="34" charset="0"/>
              </a:rPr>
              <a:t>augļaizmetņus</a:t>
            </a:r>
            <a:r>
              <a:rPr lang="lv-LV" sz="2000" dirty="0">
                <a:solidFill>
                  <a:srgbClr val="000000"/>
                </a:solidFill>
                <a:latin typeface="Calibri" panose="020F0502020204030204" pitchFamily="34" charset="0"/>
              </a:rPr>
              <a:t>.</a:t>
            </a:r>
          </a:p>
          <a:p>
            <a:pPr algn="just" fontAlgn="base">
              <a:spcBef>
                <a:spcPts val="600"/>
              </a:spcBef>
            </a:pPr>
            <a:r>
              <a:rPr lang="lv-LV" sz="2000" b="1" u="sng" dirty="0">
                <a:solidFill>
                  <a:srgbClr val="FF0000"/>
                </a:solidFill>
                <a:latin typeface="Calibri" panose="020F0502020204030204" pitchFamily="34" charset="0"/>
              </a:rPr>
              <a:t>Veci stādījumi</a:t>
            </a:r>
            <a:r>
              <a:rPr lang="lv-LV" sz="2000" dirty="0">
                <a:solidFill>
                  <a:srgbClr val="000000"/>
                </a:solidFill>
                <a:latin typeface="Calibri" panose="020F0502020204030204" pitchFamily="34" charset="0"/>
              </a:rPr>
              <a:t>: jāatjauno straujāk, jāizrauj nerentablie koki un jāstāda šķirnes ar agrāku ražas sākumu (vismaz 3 gadā pēc stādīšanas) (grūtāk ir Vidzemes dārzos pavasara salnās, kas attālina ražu).</a:t>
            </a:r>
          </a:p>
          <a:p>
            <a:pPr algn="just" fontAlgn="base">
              <a:spcBef>
                <a:spcPts val="600"/>
              </a:spcBef>
            </a:pPr>
            <a:r>
              <a:rPr lang="lv-LV" sz="2000" b="1" u="sng" dirty="0">
                <a:solidFill>
                  <a:srgbClr val="FF0000"/>
                </a:solidFill>
                <a:latin typeface="Calibri" panose="020F0502020204030204" pitchFamily="34" charset="0"/>
              </a:rPr>
              <a:t>Šķirņu izvēle</a:t>
            </a:r>
            <a:r>
              <a:rPr lang="lv-LV" sz="2000" dirty="0">
                <a:solidFill>
                  <a:srgbClr val="000000"/>
                </a:solidFill>
                <a:latin typeface="Calibri" panose="020F0502020204030204" pitchFamily="34" charset="0"/>
              </a:rPr>
              <a:t>: atrast piemērotākās šķirnes konkrētai dārza vietai vai kopšanas prasmēm.</a:t>
            </a:r>
          </a:p>
          <a:p>
            <a:pPr algn="just" fontAlgn="base">
              <a:spcBef>
                <a:spcPts val="600"/>
              </a:spcBef>
            </a:pPr>
            <a:r>
              <a:rPr lang="lv-LV" sz="2000" b="1" u="sng" dirty="0">
                <a:solidFill>
                  <a:srgbClr val="FF0000"/>
                </a:solidFill>
                <a:latin typeface="Calibri" panose="020F0502020204030204" pitchFamily="34" charset="0"/>
              </a:rPr>
              <a:t>AAL lietošana</a:t>
            </a:r>
            <a:r>
              <a:rPr lang="lv-LV" sz="2000" dirty="0">
                <a:solidFill>
                  <a:srgbClr val="000000"/>
                </a:solidFill>
                <a:latin typeface="Calibri" panose="020F0502020204030204" pitchFamily="34" charset="0"/>
              </a:rPr>
              <a:t>: saprast un noķert īsto brīdi AAL lietošanai. Atrast efektīvāko līdzekli (it īpaši BIO dārzos). </a:t>
            </a:r>
          </a:p>
          <a:p>
            <a:pPr algn="just" fontAlgn="base"/>
            <a:r>
              <a:rPr lang="lv-LV" sz="2000" b="1" dirty="0">
                <a:solidFill>
                  <a:srgbClr val="000000"/>
                </a:solidFill>
                <a:latin typeface="Calibri" panose="020F0502020204030204" pitchFamily="34" charset="0"/>
              </a:rPr>
              <a:t>Kas to kavē</a:t>
            </a:r>
            <a:r>
              <a:rPr lang="lv-LV" sz="2000" dirty="0">
                <a:solidFill>
                  <a:srgbClr val="000000"/>
                </a:solidFill>
                <a:latin typeface="Calibri" panose="020F0502020204030204" pitchFamily="34" charset="0"/>
              </a:rPr>
              <a:t> - </a:t>
            </a:r>
            <a:r>
              <a:rPr lang="lv-LV" sz="2000" b="1" dirty="0">
                <a:solidFill>
                  <a:srgbClr val="000000"/>
                </a:solidFill>
                <a:latin typeface="Calibri" panose="020F0502020204030204" pitchFamily="34" charset="0"/>
              </a:rPr>
              <a:t>nav pietiekamas zināšanas </a:t>
            </a:r>
            <a:r>
              <a:rPr lang="lv-LV" sz="2000" dirty="0">
                <a:solidFill>
                  <a:srgbClr val="000000"/>
                </a:solidFill>
                <a:latin typeface="Calibri" panose="020F0502020204030204" pitchFamily="34" charset="0"/>
              </a:rPr>
              <a:t>par AAL klāstu un lietojumu, </a:t>
            </a:r>
            <a:r>
              <a:rPr lang="lv-LV" sz="2000" b="1" dirty="0">
                <a:solidFill>
                  <a:srgbClr val="000000"/>
                </a:solidFill>
                <a:latin typeface="Calibri" panose="020F0502020204030204" pitchFamily="34" charset="0"/>
              </a:rPr>
              <a:t>nav 2.reģ.klases apliecības</a:t>
            </a:r>
            <a:r>
              <a:rPr lang="lv-LV" sz="2000" dirty="0">
                <a:solidFill>
                  <a:srgbClr val="000000"/>
                </a:solidFill>
                <a:latin typeface="Calibri" panose="020F0502020204030204" pitchFamily="34" charset="0"/>
              </a:rPr>
              <a:t>, </a:t>
            </a:r>
            <a:r>
              <a:rPr lang="lv-LV" sz="2000" b="1" dirty="0">
                <a:solidFill>
                  <a:srgbClr val="000000"/>
                </a:solidFill>
                <a:latin typeface="Calibri" panose="020F0502020204030204" pitchFamily="34" charset="0"/>
              </a:rPr>
              <a:t>cena</a:t>
            </a:r>
            <a:r>
              <a:rPr lang="lv-LV" sz="2000" dirty="0">
                <a:solidFill>
                  <a:srgbClr val="000000"/>
                </a:solidFill>
                <a:latin typeface="Calibri" panose="020F0502020204030204" pitchFamily="34" charset="0"/>
              </a:rPr>
              <a:t>…</a:t>
            </a:r>
          </a:p>
          <a:p>
            <a:pPr algn="just" fontAlgn="base">
              <a:spcBef>
                <a:spcPts val="600"/>
              </a:spcBef>
            </a:pPr>
            <a:r>
              <a:rPr lang="lv-LV" sz="2000" b="1" u="sng" dirty="0">
                <a:solidFill>
                  <a:srgbClr val="FF0000"/>
                </a:solidFill>
                <a:latin typeface="Calibri" panose="020F0502020204030204" pitchFamily="34" charset="0"/>
              </a:rPr>
              <a:t>Specifiski AAL</a:t>
            </a:r>
            <a:r>
              <a:rPr lang="lv-LV" sz="2000" dirty="0">
                <a:solidFill>
                  <a:srgbClr val="000000"/>
                </a:solidFill>
                <a:latin typeface="Calibri" panose="020F0502020204030204" pitchFamily="34" charset="0"/>
              </a:rPr>
              <a:t>: šobrīd </a:t>
            </a:r>
            <a:r>
              <a:rPr lang="lv-LV" sz="2000" b="1" dirty="0">
                <a:solidFill>
                  <a:srgbClr val="000000"/>
                </a:solidFill>
                <a:latin typeface="Calibri" panose="020F0502020204030204" pitchFamily="34" charset="0"/>
              </a:rPr>
              <a:t>nav herbicīds apdobēm</a:t>
            </a:r>
            <a:r>
              <a:rPr lang="lv-LV" sz="2000" dirty="0">
                <a:solidFill>
                  <a:srgbClr val="000000"/>
                </a:solidFill>
                <a:latin typeface="Calibri" panose="020F0502020204030204" pitchFamily="34" charset="0"/>
              </a:rPr>
              <a:t>, īpaši atvasēm, par saprātīgu cenu un iedarbību līdzīgu kā </a:t>
            </a:r>
            <a:r>
              <a:rPr lang="lv-LV" sz="2000" dirty="0" err="1">
                <a:solidFill>
                  <a:srgbClr val="000000"/>
                </a:solidFill>
                <a:latin typeface="Calibri" panose="020F0502020204030204" pitchFamily="34" charset="0"/>
              </a:rPr>
              <a:t>Basta</a:t>
            </a:r>
            <a:r>
              <a:rPr lang="lv-LV" sz="2000" dirty="0">
                <a:solidFill>
                  <a:srgbClr val="000000"/>
                </a:solidFill>
                <a:latin typeface="Calibri" panose="020F0502020204030204" pitchFamily="34" charset="0"/>
              </a:rPr>
              <a:t>.</a:t>
            </a:r>
          </a:p>
          <a:p>
            <a:pPr algn="just" fontAlgn="base">
              <a:spcBef>
                <a:spcPts val="600"/>
              </a:spcBef>
            </a:pPr>
            <a:r>
              <a:rPr lang="lv-LV" sz="2000" b="1" u="sng" dirty="0">
                <a:solidFill>
                  <a:srgbClr val="FF0000"/>
                </a:solidFill>
                <a:latin typeface="Calibri" panose="020F0502020204030204" pitchFamily="34" charset="0"/>
              </a:rPr>
              <a:t>Pārstrādes iespējas</a:t>
            </a:r>
            <a:r>
              <a:rPr lang="lv-LV" sz="2000" dirty="0">
                <a:solidFill>
                  <a:srgbClr val="000000"/>
                </a:solidFill>
                <a:latin typeface="Calibri" panose="020F0502020204030204" pitchFamily="34" charset="0"/>
              </a:rPr>
              <a:t>: Latvijā </a:t>
            </a:r>
            <a:r>
              <a:rPr lang="lv-LV" sz="2000" b="1" dirty="0">
                <a:solidFill>
                  <a:srgbClr val="000000"/>
                </a:solidFill>
                <a:latin typeface="Calibri" panose="020F0502020204030204" pitchFamily="34" charset="0"/>
              </a:rPr>
              <a:t>nav pārstrādes uzņēmumu</a:t>
            </a:r>
            <a:r>
              <a:rPr lang="lv-LV" sz="2000" dirty="0">
                <a:solidFill>
                  <a:srgbClr val="000000"/>
                </a:solidFill>
                <a:latin typeface="Calibri" panose="020F0502020204030204" pitchFamily="34" charset="0"/>
              </a:rPr>
              <a:t>, kuri veiktu plūmju pārstrādi: biezsulā, saldētas plūmes u.c. pārstrādes produktos. Ar šo jautājumu šogad saskārās, zvanot un piedāvājot plūmes  vairākiem pārstrādes uzņēmumiem. </a:t>
            </a:r>
            <a:r>
              <a:rPr lang="lv-LV" sz="2000" b="1" dirty="0">
                <a:solidFill>
                  <a:srgbClr val="000000"/>
                </a:solidFill>
                <a:latin typeface="Calibri" panose="020F0502020204030204" pitchFamily="34" charset="0"/>
              </a:rPr>
              <a:t>Kas to kavē </a:t>
            </a:r>
            <a:r>
              <a:rPr lang="lv-LV" sz="2000" dirty="0">
                <a:solidFill>
                  <a:srgbClr val="000000"/>
                </a:solidFill>
                <a:latin typeface="Calibri" panose="020F0502020204030204" pitchFamily="34" charset="0"/>
              </a:rPr>
              <a:t>- </a:t>
            </a:r>
            <a:r>
              <a:rPr lang="lv-LV" sz="2000" b="1" dirty="0">
                <a:solidFill>
                  <a:srgbClr val="000000"/>
                </a:solidFill>
                <a:latin typeface="Calibri" panose="020F0502020204030204" pitchFamily="34" charset="0"/>
              </a:rPr>
              <a:t>Pārtikas ražotāji iepērk saldētas plūmes no  citām valstīm</a:t>
            </a:r>
            <a:r>
              <a:rPr lang="lv-LV" sz="2000" dirty="0">
                <a:solidFill>
                  <a:srgbClr val="000000"/>
                </a:solidFill>
                <a:latin typeface="Calibri" panose="020F0502020204030204" pitchFamily="34" charset="0"/>
              </a:rPr>
              <a:t>.</a:t>
            </a:r>
          </a:p>
          <a:p>
            <a:pPr algn="just" fontAlgn="base">
              <a:spcBef>
                <a:spcPts val="600"/>
              </a:spcBef>
            </a:pPr>
            <a:r>
              <a:rPr lang="lv-LV" sz="2000" b="1" u="sng" dirty="0">
                <a:solidFill>
                  <a:srgbClr val="FF0000"/>
                </a:solidFill>
                <a:latin typeface="Calibri" panose="020F0502020204030204" pitchFamily="34" charset="0"/>
              </a:rPr>
              <a:t>Dārza aizsardzība</a:t>
            </a:r>
            <a:r>
              <a:rPr lang="lv-LV" sz="2000" dirty="0">
                <a:solidFill>
                  <a:srgbClr val="000000"/>
                </a:solidFill>
                <a:latin typeface="Calibri" panose="020F0502020204030204" pitchFamily="34" charset="0"/>
              </a:rPr>
              <a:t>: ierīkoti stādījumi atklātā laukā </a:t>
            </a:r>
            <a:r>
              <a:rPr lang="lv-LV" sz="2000" b="1" dirty="0">
                <a:solidFill>
                  <a:srgbClr val="000000"/>
                </a:solidFill>
                <a:latin typeface="Calibri" panose="020F0502020204030204" pitchFamily="34" charset="0"/>
              </a:rPr>
              <a:t>bez </a:t>
            </a:r>
            <a:r>
              <a:rPr lang="lv-LV" sz="2000" b="1" dirty="0" err="1">
                <a:solidFill>
                  <a:srgbClr val="000000"/>
                </a:solidFill>
                <a:latin typeface="Calibri" panose="020F0502020204030204" pitchFamily="34" charset="0"/>
              </a:rPr>
              <a:t>vējlauzējstādījuma</a:t>
            </a:r>
            <a:r>
              <a:rPr lang="lv-LV" sz="2000" b="1" dirty="0">
                <a:solidFill>
                  <a:srgbClr val="000000"/>
                </a:solidFill>
                <a:latin typeface="Calibri" panose="020F0502020204030204" pitchFamily="34" charset="0"/>
              </a:rPr>
              <a:t> </a:t>
            </a:r>
            <a:r>
              <a:rPr lang="lv-LV" sz="2000" dirty="0">
                <a:solidFill>
                  <a:srgbClr val="000000"/>
                </a:solidFill>
                <a:latin typeface="Calibri" panose="020F0502020204030204" pitchFamily="34" charset="0"/>
              </a:rPr>
              <a:t>– ziemas/pavasara aukstajā vējā cieš augs - īpaši ziedpumpuri, traucēta apputeksnēšanās, samazināta augļu kvalitāte. </a:t>
            </a:r>
            <a:r>
              <a:rPr lang="lv-LV" sz="2000" b="1" dirty="0">
                <a:solidFill>
                  <a:srgbClr val="000000"/>
                </a:solidFill>
                <a:latin typeface="Calibri" panose="020F0502020204030204" pitchFamily="34" charset="0"/>
              </a:rPr>
              <a:t>Kas to kavē </a:t>
            </a:r>
            <a:r>
              <a:rPr lang="lv-LV" sz="2000" dirty="0">
                <a:solidFill>
                  <a:srgbClr val="000000"/>
                </a:solidFill>
                <a:latin typeface="Calibri" panose="020F0502020204030204" pitchFamily="34" charset="0"/>
              </a:rPr>
              <a:t>- </a:t>
            </a:r>
            <a:r>
              <a:rPr lang="lv-LV" sz="2000" b="1" dirty="0">
                <a:solidFill>
                  <a:srgbClr val="FF0000"/>
                </a:solidFill>
                <a:latin typeface="Calibri" panose="020F0502020204030204" pitchFamily="34" charset="0"/>
              </a:rPr>
              <a:t>????</a:t>
            </a:r>
          </a:p>
        </p:txBody>
      </p:sp>
      <p:sp>
        <p:nvSpPr>
          <p:cNvPr id="5" name="Taisnstūris 4">
            <a:extLst>
              <a:ext uri="{FF2B5EF4-FFF2-40B4-BE49-F238E27FC236}">
                <a16:creationId xmlns:a16="http://schemas.microsoft.com/office/drawing/2014/main" id="{24C39F9E-D385-423E-BFD0-B63778F2ADE9}"/>
              </a:ext>
            </a:extLst>
          </p:cNvPr>
          <p:cNvSpPr/>
          <p:nvPr/>
        </p:nvSpPr>
        <p:spPr>
          <a:xfrm>
            <a:off x="732145" y="627487"/>
            <a:ext cx="4116512" cy="461665"/>
          </a:xfrm>
          <a:prstGeom prst="rect">
            <a:avLst/>
          </a:prstGeom>
        </p:spPr>
        <p:txBody>
          <a:bodyPr wrap="none">
            <a:spAutoFit/>
          </a:bodyPr>
          <a:lstStyle/>
          <a:p>
            <a:pPr marL="228600"/>
            <a:r>
              <a:rPr lang="lv-LV" sz="2400" b="1" dirty="0">
                <a:solidFill>
                  <a:srgbClr val="1155CC"/>
                </a:solidFill>
                <a:latin typeface="Calibri" panose="020F0502020204030204" pitchFamily="34" charset="0"/>
              </a:rPr>
              <a:t>Problēmas; Kavējošie faktori</a:t>
            </a:r>
            <a:r>
              <a:rPr lang="lv-LV" sz="2400" dirty="0">
                <a:solidFill>
                  <a:srgbClr val="000000"/>
                </a:solidFill>
                <a:latin typeface="Calibri" panose="020F0502020204030204" pitchFamily="34" charset="0"/>
              </a:rPr>
              <a:t> </a:t>
            </a:r>
            <a:endParaRPr lang="lv-LV" sz="2400" dirty="0"/>
          </a:p>
        </p:txBody>
      </p:sp>
      <p:pic>
        <p:nvPicPr>
          <p:cNvPr id="9" name="Attēls 8">
            <a:extLst>
              <a:ext uri="{FF2B5EF4-FFF2-40B4-BE49-F238E27FC236}">
                <a16:creationId xmlns:a16="http://schemas.microsoft.com/office/drawing/2014/main" id="{811775F5-C6F0-4CC5-9745-F24C0DF19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240" y="0"/>
            <a:ext cx="1889760" cy="2267712"/>
          </a:xfrm>
          <a:prstGeom prst="rect">
            <a:avLst/>
          </a:prstGeom>
        </p:spPr>
      </p:pic>
    </p:spTree>
    <p:extLst>
      <p:ext uri="{BB962C8B-B14F-4D97-AF65-F5344CB8AC3E}">
        <p14:creationId xmlns:p14="http://schemas.microsoft.com/office/powerpoint/2010/main" val="326126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7637E73B-7DA0-482D-9FBB-1DA22E5ABEBC}"/>
              </a:ext>
            </a:extLst>
          </p:cNvPr>
          <p:cNvSpPr/>
          <p:nvPr/>
        </p:nvSpPr>
        <p:spPr>
          <a:xfrm>
            <a:off x="2509520" y="1459229"/>
            <a:ext cx="9443720" cy="3939540"/>
          </a:xfrm>
          <a:prstGeom prst="rect">
            <a:avLst/>
          </a:prstGeom>
        </p:spPr>
        <p:txBody>
          <a:bodyPr wrap="square">
            <a:spAutoFit/>
          </a:bodyPr>
          <a:lstStyle/>
          <a:p>
            <a:pPr>
              <a:spcAft>
                <a:spcPts val="600"/>
              </a:spcAft>
            </a:pPr>
            <a:r>
              <a:rPr lang="lv-LV" sz="2000" b="1" u="sng" dirty="0">
                <a:solidFill>
                  <a:srgbClr val="000000"/>
                </a:solidFill>
                <a:latin typeface="Calibri" panose="020F0502020204030204" pitchFamily="34" charset="0"/>
              </a:rPr>
              <a:t>Mazāk ir vairāk </a:t>
            </a:r>
            <a:r>
              <a:rPr lang="lv-LV" sz="2000" dirty="0">
                <a:solidFill>
                  <a:srgbClr val="000000"/>
                </a:solidFill>
                <a:latin typeface="Calibri" panose="020F0502020204030204" pitchFamily="34" charset="0"/>
              </a:rPr>
              <a:t>- iestādīt tik, cik var spēt sakopt un apkopt! </a:t>
            </a:r>
          </a:p>
          <a:p>
            <a:pPr>
              <a:spcAft>
                <a:spcPts val="600"/>
              </a:spcAft>
            </a:pPr>
            <a:r>
              <a:rPr lang="lv-LV" sz="2000" b="1" u="sng" dirty="0">
                <a:solidFill>
                  <a:srgbClr val="000000"/>
                </a:solidFill>
                <a:latin typeface="Calibri" panose="020F0502020204030204" pitchFamily="34" charset="0"/>
              </a:rPr>
              <a:t>Nestādīt tikai pašauglīgās šķirnes</a:t>
            </a:r>
            <a:r>
              <a:rPr lang="lv-LV" sz="2000" b="1" dirty="0">
                <a:solidFill>
                  <a:srgbClr val="000000"/>
                </a:solidFill>
                <a:latin typeface="Calibri" panose="020F0502020204030204" pitchFamily="34" charset="0"/>
              </a:rPr>
              <a:t>! </a:t>
            </a:r>
            <a:r>
              <a:rPr lang="lv-LV" sz="2000" dirty="0">
                <a:solidFill>
                  <a:srgbClr val="000000"/>
                </a:solidFill>
                <a:latin typeface="Calibri" panose="020F0502020204030204" pitchFamily="34" charset="0"/>
              </a:rPr>
              <a:t>Tām ir ļoti augsts apaugļošanās %, bet neretinātas nav nekur liekamas!</a:t>
            </a:r>
          </a:p>
          <a:p>
            <a:pPr>
              <a:spcAft>
                <a:spcPts val="600"/>
              </a:spcAft>
            </a:pPr>
            <a:r>
              <a:rPr lang="lv-LV" sz="2000" b="1" u="sng" dirty="0">
                <a:solidFill>
                  <a:srgbClr val="000000"/>
                </a:solidFill>
                <a:latin typeface="Calibri" panose="020F0502020204030204" pitchFamily="34" charset="0"/>
              </a:rPr>
              <a:t>Lokālie dārzi </a:t>
            </a:r>
            <a:r>
              <a:rPr lang="lv-LV" sz="2000" dirty="0">
                <a:solidFill>
                  <a:srgbClr val="000000"/>
                </a:solidFill>
                <a:latin typeface="Calibri" panose="020F0502020204030204" pitchFamily="34" charset="0"/>
              </a:rPr>
              <a:t>– attīstīt nelielus dārzus dažādos Latvijas reģionos.</a:t>
            </a:r>
            <a:endParaRPr lang="lv-LV" sz="2000" dirty="0"/>
          </a:p>
          <a:p>
            <a:pPr>
              <a:spcAft>
                <a:spcPts val="600"/>
              </a:spcAft>
            </a:pPr>
            <a:r>
              <a:rPr lang="lv-LV" sz="2000" b="1" u="sng" dirty="0">
                <a:solidFill>
                  <a:srgbClr val="000000"/>
                </a:solidFill>
                <a:latin typeface="Calibri" panose="020F0502020204030204" pitchFamily="34" charset="0"/>
              </a:rPr>
              <a:t>Risku mazinošās darbības  </a:t>
            </a:r>
            <a:r>
              <a:rPr lang="lv-LV" sz="2000" dirty="0">
                <a:solidFill>
                  <a:srgbClr val="000000"/>
                </a:solidFill>
                <a:latin typeface="Calibri" panose="020F0502020204030204" pitchFamily="34" charset="0"/>
              </a:rPr>
              <a:t>- arī plūmju stādījumā - laistīšana, segumi, </a:t>
            </a:r>
            <a:r>
              <a:rPr lang="lv-LV" sz="2000" dirty="0" err="1">
                <a:solidFill>
                  <a:srgbClr val="000000"/>
                </a:solidFill>
                <a:latin typeface="Calibri" panose="020F0502020204030204" pitchFamily="34" charset="0"/>
              </a:rPr>
              <a:t>pretkrusas</a:t>
            </a:r>
            <a:r>
              <a:rPr lang="lv-LV" sz="2000" dirty="0">
                <a:solidFill>
                  <a:srgbClr val="000000"/>
                </a:solidFill>
                <a:latin typeface="Calibri" panose="020F0502020204030204" pitchFamily="34" charset="0"/>
              </a:rPr>
              <a:t> un </a:t>
            </a:r>
            <a:r>
              <a:rPr lang="lv-LV" sz="2000" dirty="0" err="1">
                <a:solidFill>
                  <a:srgbClr val="000000"/>
                </a:solidFill>
                <a:latin typeface="Calibri" panose="020F0502020204030204" pitchFamily="34" charset="0"/>
              </a:rPr>
              <a:t>pretsalnu</a:t>
            </a:r>
            <a:r>
              <a:rPr lang="lv-LV" sz="2000" dirty="0">
                <a:solidFill>
                  <a:srgbClr val="000000"/>
                </a:solidFill>
                <a:latin typeface="Calibri" panose="020F0502020204030204" pitchFamily="34" charset="0"/>
              </a:rPr>
              <a:t> aizsardzība.</a:t>
            </a:r>
            <a:endParaRPr lang="lv-LV" sz="2000" dirty="0"/>
          </a:p>
          <a:p>
            <a:pPr algn="just">
              <a:spcAft>
                <a:spcPts val="600"/>
              </a:spcAft>
            </a:pPr>
            <a:r>
              <a:rPr lang="lv-LV" sz="2000" b="1" u="sng" dirty="0">
                <a:solidFill>
                  <a:srgbClr val="000000"/>
                </a:solidFill>
                <a:latin typeface="Calibri" panose="020F0502020204030204" pitchFamily="34" charset="0"/>
              </a:rPr>
              <a:t>Noieta tirgus </a:t>
            </a:r>
            <a:r>
              <a:rPr lang="lv-LV" sz="2000" dirty="0">
                <a:solidFill>
                  <a:srgbClr val="000000"/>
                </a:solidFill>
                <a:latin typeface="Calibri" panose="020F0502020204030204" pitchFamily="34" charset="0"/>
              </a:rPr>
              <a:t>- plūmes ir noderīgs produkts </a:t>
            </a:r>
            <a:r>
              <a:rPr lang="lv-LV" sz="2000" dirty="0" err="1">
                <a:solidFill>
                  <a:srgbClr val="000000"/>
                </a:solidFill>
                <a:latin typeface="Calibri" panose="020F0502020204030204" pitchFamily="34" charset="0"/>
              </a:rPr>
              <a:t>vēderdarbības</a:t>
            </a:r>
            <a:r>
              <a:rPr lang="lv-LV" sz="2000" dirty="0">
                <a:solidFill>
                  <a:srgbClr val="000000"/>
                </a:solidFill>
                <a:latin typeface="Calibri" panose="020F0502020204030204" pitchFamily="34" charset="0"/>
              </a:rPr>
              <a:t> uzlabošanai (īpaši senioriem) - piedāvāt produkciju (arī pārstrādātu) pansionātiem, slimnīcām. </a:t>
            </a:r>
            <a:endParaRPr lang="lv-LV" sz="2000" dirty="0"/>
          </a:p>
          <a:p>
            <a:pPr algn="just">
              <a:spcAft>
                <a:spcPts val="600"/>
              </a:spcAft>
            </a:pPr>
            <a:r>
              <a:rPr lang="lv-LV" sz="2000" b="1" u="sng" dirty="0">
                <a:solidFill>
                  <a:srgbClr val="000000"/>
                </a:solidFill>
                <a:latin typeface="Calibri" panose="020F0502020204030204" pitchFamily="34" charset="0"/>
              </a:rPr>
              <a:t>Pārstrāde</a:t>
            </a:r>
            <a:r>
              <a:rPr lang="lv-LV" sz="2000" dirty="0">
                <a:solidFill>
                  <a:srgbClr val="000000"/>
                </a:solidFill>
                <a:latin typeface="Calibri" panose="020F0502020204030204" pitchFamily="34" charset="0"/>
              </a:rPr>
              <a:t> - vietējiem pārstrādes uzņēmumiem rosināt izmantot vietējo saražoto produkciju, vai meklēt uzņēmumu, kas veiktu augļu pārstrādi. Jauni produkti</a:t>
            </a:r>
            <a:endParaRPr lang="lv-LV" sz="2000" dirty="0"/>
          </a:p>
          <a:p>
            <a:pPr algn="just">
              <a:spcAft>
                <a:spcPts val="600"/>
              </a:spcAft>
            </a:pPr>
            <a:r>
              <a:rPr lang="lv-LV" sz="2000" b="1" dirty="0">
                <a:solidFill>
                  <a:srgbClr val="000000"/>
                </a:solidFill>
                <a:latin typeface="Calibri" panose="020F0502020204030204" pitchFamily="34" charset="0"/>
              </a:rPr>
              <a:t>NEAUDZĒT ZEMAS KVALITĀTES AUGĻUS</a:t>
            </a:r>
            <a:endParaRPr lang="lv-LV" sz="2000" b="1" dirty="0"/>
          </a:p>
        </p:txBody>
      </p:sp>
      <p:sp>
        <p:nvSpPr>
          <p:cNvPr id="3" name="Taisnstūris 2">
            <a:extLst>
              <a:ext uri="{FF2B5EF4-FFF2-40B4-BE49-F238E27FC236}">
                <a16:creationId xmlns:a16="http://schemas.microsoft.com/office/drawing/2014/main" id="{36B03117-4688-49E6-9FE8-097CBD2EF148}"/>
              </a:ext>
            </a:extLst>
          </p:cNvPr>
          <p:cNvSpPr/>
          <p:nvPr/>
        </p:nvSpPr>
        <p:spPr>
          <a:xfrm>
            <a:off x="994605" y="606106"/>
            <a:ext cx="3343715" cy="461665"/>
          </a:xfrm>
          <a:prstGeom prst="rect">
            <a:avLst/>
          </a:prstGeom>
        </p:spPr>
        <p:txBody>
          <a:bodyPr wrap="square">
            <a:spAutoFit/>
          </a:bodyPr>
          <a:lstStyle/>
          <a:p>
            <a:pPr marL="228600"/>
            <a:r>
              <a:rPr lang="lv-LV" sz="2400" b="1" dirty="0">
                <a:solidFill>
                  <a:srgbClr val="1155CC"/>
                </a:solidFill>
                <a:latin typeface="Calibri" panose="020F0502020204030204" pitchFamily="34" charset="0"/>
              </a:rPr>
              <a:t>Nākotnes redzējum</a:t>
            </a:r>
            <a:r>
              <a:rPr lang="lv-LV" sz="2400" b="1" dirty="0">
                <a:solidFill>
                  <a:srgbClr val="0070C0"/>
                </a:solidFill>
                <a:latin typeface="Calibri" panose="020F0502020204030204" pitchFamily="34" charset="0"/>
              </a:rPr>
              <a:t>s</a:t>
            </a:r>
            <a:endParaRPr lang="lv-LV" sz="2400" b="1" dirty="0"/>
          </a:p>
        </p:txBody>
      </p:sp>
      <p:pic>
        <p:nvPicPr>
          <p:cNvPr id="5" name="Attēls 4">
            <a:extLst>
              <a:ext uri="{FF2B5EF4-FFF2-40B4-BE49-F238E27FC236}">
                <a16:creationId xmlns:a16="http://schemas.microsoft.com/office/drawing/2014/main" id="{B6F073CF-0E52-4598-8080-656706DF5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24560" y="2240280"/>
            <a:ext cx="4226559" cy="2377439"/>
          </a:xfrm>
          <a:prstGeom prst="rect">
            <a:avLst/>
          </a:prstGeom>
        </p:spPr>
      </p:pic>
    </p:spTree>
    <p:extLst>
      <p:ext uri="{BB962C8B-B14F-4D97-AF65-F5344CB8AC3E}">
        <p14:creationId xmlns:p14="http://schemas.microsoft.com/office/powerpoint/2010/main" val="36984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41EB1E5-06AE-4788-9710-42C5E6164A6A}"/>
              </a:ext>
            </a:extLst>
          </p:cNvPr>
          <p:cNvSpPr>
            <a:spLocks noGrp="1"/>
          </p:cNvSpPr>
          <p:nvPr>
            <p:ph type="ctrTitle"/>
          </p:nvPr>
        </p:nvSpPr>
        <p:spPr/>
        <p:txBody>
          <a:bodyPr/>
          <a:lstStyle/>
          <a:p>
            <a:r>
              <a:rPr lang="lv-LV" dirty="0"/>
              <a:t>PALDIES!</a:t>
            </a:r>
          </a:p>
        </p:txBody>
      </p:sp>
      <p:sp>
        <p:nvSpPr>
          <p:cNvPr id="3" name="Apakšvirsraksts 2">
            <a:extLst>
              <a:ext uri="{FF2B5EF4-FFF2-40B4-BE49-F238E27FC236}">
                <a16:creationId xmlns:a16="http://schemas.microsoft.com/office/drawing/2014/main" id="{A1DB4003-F87E-4B33-8941-8EA54BB691CE}"/>
              </a:ext>
            </a:extLst>
          </p:cNvPr>
          <p:cNvSpPr>
            <a:spLocks noGrp="1"/>
          </p:cNvSpPr>
          <p:nvPr>
            <p:ph type="subTitle" idx="1"/>
          </p:nvPr>
        </p:nvSpPr>
        <p:spPr/>
        <p:txBody>
          <a:bodyPr/>
          <a:lstStyle/>
          <a:p>
            <a:r>
              <a:rPr lang="lv-LV" dirty="0"/>
              <a:t>Tālrunis: + 371 2 865 0011</a:t>
            </a:r>
          </a:p>
          <a:p>
            <a:r>
              <a:rPr lang="lv-LV" dirty="0"/>
              <a:t>E-pasts: </a:t>
            </a:r>
            <a:r>
              <a:rPr lang="lv-LV" dirty="0">
                <a:hlinkClick r:id="rId2"/>
              </a:rPr>
              <a:t>darzkopibasinstituts@gmail.com</a:t>
            </a:r>
            <a:endParaRPr lang="lv-LV" dirty="0"/>
          </a:p>
          <a:p>
            <a:r>
              <a:rPr lang="lv-LV" dirty="0">
                <a:hlinkClick r:id="rId3"/>
              </a:rPr>
              <a:t>www.darzkopibasinstituts.lv</a:t>
            </a:r>
            <a:r>
              <a:rPr lang="lv-LV" dirty="0"/>
              <a:t> </a:t>
            </a:r>
          </a:p>
        </p:txBody>
      </p:sp>
    </p:spTree>
    <p:extLst>
      <p:ext uri="{BB962C8B-B14F-4D97-AF65-F5344CB8AC3E}">
        <p14:creationId xmlns:p14="http://schemas.microsoft.com/office/powerpoint/2010/main" val="3205557729"/>
      </p:ext>
    </p:extLst>
  </p:cSld>
  <p:clrMapOvr>
    <a:masterClrMapping/>
  </p:clrMapOvr>
</p:sld>
</file>

<file path=ppt/theme/theme1.xml><?xml version="1.0" encoding="utf-8"?>
<a:theme xmlns:a="http://schemas.openxmlformats.org/drawingml/2006/main" name="2_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987</Words>
  <Application>Microsoft Office PowerPoint</Application>
  <PresentationFormat>Platekrāna</PresentationFormat>
  <Paragraphs>63</Paragraphs>
  <Slides>6</Slides>
  <Notes>0</Notes>
  <HiddenSlides>0</HiddenSlides>
  <MMClips>0</MMClips>
  <ScaleCrop>false</ScaleCrop>
  <HeadingPairs>
    <vt:vector size="6" baseType="variant">
      <vt:variant>
        <vt:lpstr>Lietotie fonti</vt:lpstr>
      </vt:variant>
      <vt:variant>
        <vt:i4>2</vt:i4>
      </vt:variant>
      <vt:variant>
        <vt:lpstr>Dizains</vt:lpstr>
      </vt:variant>
      <vt:variant>
        <vt:i4>2</vt:i4>
      </vt:variant>
      <vt:variant>
        <vt:lpstr>Slaidu virsraksti</vt:lpstr>
      </vt:variant>
      <vt:variant>
        <vt:i4>6</vt:i4>
      </vt:variant>
    </vt:vector>
  </HeadingPairs>
  <TitlesOfParts>
    <vt:vector size="10" baseType="lpstr">
      <vt:lpstr>Arial</vt:lpstr>
      <vt:lpstr>Calibri</vt:lpstr>
      <vt:lpstr>2_Office dizains</vt:lpstr>
      <vt:lpstr>1_Office dizains</vt:lpstr>
      <vt:lpstr>PowerPoint prezentācija</vt:lpstr>
      <vt:lpstr>PowerPoint prezentācija</vt:lpstr>
      <vt:lpstr>PowerPoint prezentācija</vt:lpstr>
      <vt:lpstr>PowerPoint prezentācija</vt:lpstr>
      <vt:lpstr>PowerPoint prezentācija</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Olita Ozolina</dc:creator>
  <cp:lastModifiedBy>Ilze Grāvīte</cp:lastModifiedBy>
  <cp:revision>27</cp:revision>
  <dcterms:created xsi:type="dcterms:W3CDTF">2021-02-19T19:32:16Z</dcterms:created>
  <dcterms:modified xsi:type="dcterms:W3CDTF">2025-02-13T19:29:10Z</dcterms:modified>
</cp:coreProperties>
</file>