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2.jpg" ContentType="image/jpeg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65" r:id="rId4"/>
    <p:sldId id="267" r:id="rId5"/>
    <p:sldId id="266" r:id="rId6"/>
    <p:sldId id="268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1A1"/>
    <a:srgbClr val="000054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117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993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93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221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24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8835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3561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9909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0038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558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25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6707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7921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756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254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1865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170D-69DF-4676-9481-F5F9BD76B331}" type="datetimeFigureOut">
              <a:rPr lang="lv-LV" smtClean="0"/>
              <a:t>13.02.2025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AD5F16-CD7A-48E4-BEC4-B92CCC526E9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8918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5204D-1604-5FF2-85B1-E83249511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F4888A-862D-2130-F4D4-721064BF5C75}"/>
              </a:ext>
            </a:extLst>
          </p:cNvPr>
          <p:cNvSpPr txBox="1"/>
          <p:nvPr/>
        </p:nvSpPr>
        <p:spPr>
          <a:xfrm>
            <a:off x="2411505" y="1487706"/>
            <a:ext cx="7602071" cy="2210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7540" algn="ctr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</a:pPr>
            <a:br>
              <a:rPr lang="lv-LV" sz="4000" b="1" kern="15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4000" b="1" kern="15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Krūmmelleņu audzēšanas</a:t>
            </a:r>
            <a:endParaRPr lang="lv-LV" sz="4000" kern="15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 algn="ctr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</a:pPr>
            <a:r>
              <a:rPr lang="lv-LV" sz="4000" b="1" kern="15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iespējas un izaicinājumi</a:t>
            </a:r>
            <a:endParaRPr lang="lv-LV" sz="4000" kern="15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50743-9B45-E04B-E862-0DF6BC92E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5FA899-2390-2A4E-0926-788245624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438" y="3698055"/>
            <a:ext cx="2742988" cy="18240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5132A3-8DCC-F6F1-106B-F3F373DC2DAD}"/>
              </a:ext>
            </a:extLst>
          </p:cNvPr>
          <p:cNvSpPr txBox="1"/>
          <p:nvPr/>
        </p:nvSpPr>
        <p:spPr>
          <a:xfrm>
            <a:off x="7180730" y="6295628"/>
            <a:ext cx="4618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</a:rPr>
              <a:t>2025. gads 14. februāris, Bulduri</a:t>
            </a:r>
            <a:endParaRPr lang="lv-LV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3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70C30-7461-C4E4-1701-EB3B7EC62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7A7549-2BC8-B29A-CACF-A3E8F72A8897}"/>
              </a:ext>
            </a:extLst>
          </p:cNvPr>
          <p:cNvSpPr txBox="1"/>
          <p:nvPr/>
        </p:nvSpPr>
        <p:spPr>
          <a:xfrm>
            <a:off x="1649505" y="859506"/>
            <a:ext cx="9995647" cy="4954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lv-LV" sz="2000" b="1" i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Esošā situācija</a:t>
            </a:r>
          </a:p>
          <a:p>
            <a:pPr algn="ctr">
              <a:lnSpc>
                <a:spcPct val="115000"/>
              </a:lnSpc>
            </a:pPr>
            <a:endParaRPr lang="lv-LV" sz="2000" b="1" i="1" kern="1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lv-LV" sz="2000" b="1" i="1" kern="1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2023. gadā LAD deklarētas krūmmellenes - 470 ha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gadā deklarēti 475 ha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Domājams 70% ražojoši, daļa jauni stādījumi.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Teorētiski no visa apjoma, iegūstamā raža, vismaz – 3t/ha 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1410 t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gadā oficiāli tirdzniecības tīklos realizētas apmēram 200t.</a:t>
            </a:r>
          </a:p>
          <a:p>
            <a:pPr lvl="0" algn="l">
              <a:lnSpc>
                <a:spcPct val="125000"/>
              </a:lnSpc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(iespējams pārējā raža realizēta tirgos un tiešajam patērētājam)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Pārsvarā realizācija notiek vietējā tirgū, eksports tikai 2% - 5%, Igaunija, Lietuva, Somija.</a:t>
            </a: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endParaRPr lang="en-US" kern="15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endParaRPr lang="lv-LV" kern="15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r>
              <a:rPr lang="lv-LV" kern="15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E835ED-07DB-D53F-1EA0-220472F11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711CD4-C58A-0D8C-6AC5-74E23CF62482}"/>
              </a:ext>
            </a:extLst>
          </p:cNvPr>
          <p:cNvSpPr txBox="1"/>
          <p:nvPr/>
        </p:nvSpPr>
        <p:spPr>
          <a:xfrm>
            <a:off x="1622611" y="661415"/>
            <a:ext cx="9879107" cy="4565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lv-LV" sz="1800" b="1" i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Ogu realizācija, problēmas</a:t>
            </a:r>
          </a:p>
          <a:p>
            <a:pPr algn="l">
              <a:lnSpc>
                <a:spcPct val="125000"/>
              </a:lnSpc>
            </a:pPr>
            <a:r>
              <a:rPr lang="lv-LV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5000"/>
              </a:lnSpc>
            </a:pPr>
            <a:r>
              <a:rPr lang="lv-LV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algn="l">
              <a:lnSpc>
                <a:spcPct val="125000"/>
              </a:lnSpc>
            </a:pPr>
            <a:r>
              <a:rPr lang="lv-LV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l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Arī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vietējas ražas laikā krūmmellenes tiek importētas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galvenokārt  no Polijas.</a:t>
            </a:r>
          </a:p>
          <a:p>
            <a:pPr marL="342900" lvl="0" indent="-342900" algn="just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Konkurencē ar importu, ļoti svarīga ir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un kvalitāte, kā arī piedāvājamais apjoms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Jāpalielina  ražīgums, jāsamazina  pašizmaksa.</a:t>
            </a:r>
          </a:p>
          <a:p>
            <a:pPr marL="342900" lvl="0" indent="-342900" algn="just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Ietekmē 12 % PVN, atgriežas melnais tirgus.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Nepieciešams atjaunot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5% PVN</a:t>
            </a:r>
            <a:endParaRPr lang="lv-LV" sz="1800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Saimniecībām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10 - 20 ha jāapvienojas kooperatīvos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raža kopīgi jāpiedāvā veikalu ķēdēm.</a:t>
            </a:r>
          </a:p>
          <a:p>
            <a:pPr marL="342900" lvl="0" indent="-342900" algn="just">
              <a:lnSpc>
                <a:spcPct val="12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Saimniecības līdz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ha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pārsvarā savu produkciju pārdod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tirgos un tiešajam pircējam.</a:t>
            </a:r>
            <a:endParaRPr lang="lv-LV" kern="150" noProof="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endParaRPr lang="lv-LV" kern="15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r>
              <a:rPr lang="lv-LV" kern="15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72A8E-7C1A-50D9-2999-3635C56EE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1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4C8B5F-DBF8-30F3-C511-0C42C041CD8C}"/>
              </a:ext>
            </a:extLst>
          </p:cNvPr>
          <p:cNvSpPr txBox="1"/>
          <p:nvPr/>
        </p:nvSpPr>
        <p:spPr>
          <a:xfrm>
            <a:off x="1407459" y="329716"/>
            <a:ext cx="10416988" cy="5818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lv-LV" sz="1800" b="1" i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Nākotnes redzējums </a:t>
            </a:r>
          </a:p>
          <a:p>
            <a:pPr algn="l">
              <a:lnSpc>
                <a:spcPct val="115000"/>
              </a:lnSpc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lvl="0" algn="just">
              <a:lnSpc>
                <a:spcPct val="115000"/>
              </a:lnSpc>
              <a:tabLst>
                <a:tab pos="457200" algn="l"/>
              </a:tabLst>
            </a:pP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 iegūtu kvalitatīvu ražu, </a:t>
            </a: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esošās stādījumu platības</a:t>
            </a: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jānodrošina ar visu </a:t>
            </a: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nepieciešamo aprīkojumu</a:t>
            </a: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Pretsalnu torņi</a:t>
            </a: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 virsējā pretsalnu laistīšana, līdzvērtīgi «apdrošināšanai</a:t>
            </a:r>
            <a:r>
              <a:rPr lang="lv-LV" sz="1700" b="1" kern="100" noProof="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lv-LV" sz="1700" kern="100" noProof="0" dirty="0"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viens tornis, 8500 EUR/ha, maksimālā platība 7ha, kopā ar uzstādīšanu 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60 000</a:t>
            </a:r>
            <a:r>
              <a:rPr lang="en-US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700" b="1" i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5-7ha;</a:t>
            </a:r>
            <a:endParaRPr lang="lv-LV" sz="1700" kern="100" noProof="0" dirty="0">
              <a:solidFill>
                <a:srgbClr val="4201A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pasargāt ražu no salnām, nodrošina iespēju laicīgi meklēt darbiniekus. Tas jāsāk 3 – 4 mēneši pirms salnu perioda.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Pilienu laistīšana un vienlaicīgi mēslošana</a:t>
            </a: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15000 EUR/ha,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cenu ietekmē aprīkojamā platība un ūdens pieejamības nodrošināšana.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700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Atbilstoša un </a:t>
            </a: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kvalitatīva agrotehnika.</a:t>
            </a:r>
            <a:endParaRPr lang="lv-LV" sz="1700" kern="100" noProof="0" dirty="0"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 miglotāji, traktortehnika, nezāļu apkarošanas tehnika;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labas glabātavas, dzesētavas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ātra novākto ogu nogādāšana dzesētavā, ar regulējamu temperatūru aprīkots speciāls transports, piemēroti 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ceļi līdz laukam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700" b="1" kern="100" noProof="0" dirty="0"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Mehanizēta ražas novākšana.</a:t>
            </a:r>
            <a:endParaRPr lang="lv-LV" sz="1700" kern="100" noProof="0" dirty="0"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atrisina iespējamu laika apstākļu problēmu (lietus, salna) novācot ražu ātrāk, 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daļēji arī darbinieku problēmu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ogu 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vidējā izmaksa samazinās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ietaupot uz darbaspēku un novācot 100% platības;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piemērotu </a:t>
            </a:r>
            <a:r>
              <a:rPr lang="lv-LV" sz="17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mehanizēti vācamu šķirņu audzēšana</a:t>
            </a:r>
            <a:r>
              <a:rPr lang="lv-LV" sz="17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vecās jānomaina.</a:t>
            </a:r>
            <a:endParaRPr lang="lv-LV" sz="1700" kern="150" noProof="0" dirty="0">
              <a:solidFill>
                <a:srgbClr val="4201A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7D1DDC-FD1C-6947-3C5C-AB7DB6BFC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3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66B77B-E61F-E309-35A9-76ED0B420D5B}"/>
              </a:ext>
            </a:extLst>
          </p:cNvPr>
          <p:cNvSpPr txBox="1"/>
          <p:nvPr/>
        </p:nvSpPr>
        <p:spPr>
          <a:xfrm>
            <a:off x="1398494" y="310222"/>
            <a:ext cx="10560424" cy="5778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lv-LV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v-LV" sz="1800" b="1" i="1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lv-LV" sz="1800" b="1" i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Ražas novākšanas intensificēšana.</a:t>
            </a:r>
          </a:p>
          <a:p>
            <a:pPr algn="l">
              <a:lnSpc>
                <a:spcPct val="115000"/>
              </a:lnSpc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15000"/>
              </a:lnSpc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Ogu šķirošana un pakošana.</a:t>
            </a:r>
            <a:endParaRPr lang="lv-LV" sz="1800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automatizētā šķirošana spēj izšķirot arī ogas, kuras būs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vāktas mehanizēti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atrisina problēmu ar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piegādājamajiem apjomiem</a:t>
            </a:r>
            <a:r>
              <a:rPr lang="lv-LV" b="1" kern="100" noProof="0" dirty="0">
                <a:solidFill>
                  <a:srgbClr val="4201A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ielveikali un lielie uzpircēji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nesadarbojas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kooperatīviem vai saimniecībām,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 kurām nevar paļauties pieprasījuma un piegādes izpildē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Dažkārt pieprasījums ir liels, dzesētavā produkcija ir, bet nevar nodrošināt piegādi, nevar paspēt sapakot;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pakošanas/fasēšanas mehanizācija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nedaudz atrisina darbaspēka problēmu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nodrošinās pasūtījumu izpildi.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Efektīvi un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 kaitīgi AAL, ļoti svarīgi ogu kvalitātes nodrošināšanai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slimības, kaitēkļi.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Sadarbība ar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zinātniekiem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pieredzējušiem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konsultantiem ar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praktisku darba pieredzi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nozarē.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Praktiskās pieredzes apmaiņas braucieni Polija, Holande, ASV.  Izstādes Polijā, Vācijā arī ASV.</a:t>
            </a:r>
            <a:endParaRPr lang="lv-LV" sz="1800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Tehnikas izstāžu un krūmmelleņu konferenču apmeklējumi.</a:t>
            </a:r>
            <a:endParaRPr lang="lv-LV" kern="15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r>
              <a:rPr lang="lv-LV" kern="15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5BFFFB-58C1-BAE6-5F4A-7F2CFC845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5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695D41-8A4D-F59A-5CE2-F6865DCDF189}"/>
              </a:ext>
            </a:extLst>
          </p:cNvPr>
          <p:cNvSpPr txBox="1"/>
          <p:nvPr/>
        </p:nvSpPr>
        <p:spPr>
          <a:xfrm>
            <a:off x="1389531" y="502141"/>
            <a:ext cx="10470776" cy="6172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lv-LV" sz="1800" b="1" i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Valsts politika</a:t>
            </a:r>
          </a:p>
          <a:p>
            <a:pPr algn="ctr">
              <a:lnSpc>
                <a:spcPct val="115000"/>
              </a:lnSpc>
            </a:pPr>
            <a:endParaRPr lang="lv-LV" sz="1800" b="1" i="1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Svarīga valsts politika t.sk. Nodokļi.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jāatjauno Latvijai raksturīgiem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augļiem,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ogām un dārzeņiem PVN 5% likme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kas ietekmē ogu cenu, mazina melno tirgu un ir liels atbalsts zemniekam – audzētājam;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jāsaglabā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Sezonas laukstrādnieku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noteikumu esošā sistēma;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joprojām būs jāizmanto ievesto sezonas strādnieku pakalpojumi,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jābūt vieglai šo strādnieku vīzu noformēšanai,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likumīgai un ātrai viesstrādnieku ievešanai;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atbalsts investīcijām lauku saimniecībām un kooperatīviem. Atbalsta likmi vajadzētu saglabāt vismaz 50% apmērā, bet klimata izmaiņu pārvarēšanai, pret salnu sistēmas, pilienu laistīšana, pret krusas jumti, 70%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1800" kern="100" noProof="0" dirty="0">
              <a:solidFill>
                <a:srgbClr val="4201A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kern="100" noProof="0" dirty="0">
                <a:solidFill>
                  <a:srgbClr val="4201A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ai, izmantojot tikai savus līdzekļus, aprīkotu 10ha ar pret salnu aizsardzību, saimniecībai ir jākrāj vismaz 5 gadi;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jābūt iespējai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saņemt kredītus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saimniecību attīstībai, arī apgrozāmajiem līdzekļiem</a:t>
            </a:r>
            <a:r>
              <a:rPr lang="lv-LV" sz="1800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00" noProof="0" dirty="0">
                <a:solidFill>
                  <a:srgbClr val="4201A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pavasarī.</a:t>
            </a:r>
            <a:endParaRPr lang="lv-LV" sz="1800" kern="100" noProof="0" dirty="0">
              <a:solidFill>
                <a:srgbClr val="4201A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Jāveido </a:t>
            </a:r>
            <a:r>
              <a:rPr lang="lv-LV" sz="1800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Latvijā ražoto melleņu reklāma</a:t>
            </a:r>
            <a:r>
              <a:rPr lang="lv-LV" sz="1800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skaidrojums par audzēšanas procesu, atšķirībām no ievestajām ogām. </a:t>
            </a: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endParaRPr lang="lv-LV" kern="15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8175">
              <a:lnSpc>
                <a:spcPct val="105000"/>
              </a:lnSpc>
              <a:spcAft>
                <a:spcPts val="800"/>
              </a:spcAft>
            </a:pPr>
            <a:r>
              <a:rPr lang="lv-LV" kern="15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36B8C5-65ED-6E17-9D8F-24FDA900B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2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F590B-D0EA-6627-92AA-252924C2EBA6}"/>
              </a:ext>
            </a:extLst>
          </p:cNvPr>
          <p:cNvSpPr txBox="1"/>
          <p:nvPr/>
        </p:nvSpPr>
        <p:spPr>
          <a:xfrm>
            <a:off x="1515035" y="685556"/>
            <a:ext cx="10040471" cy="5486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lv-LV" b="1" i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Īsumā</a:t>
            </a:r>
          </a:p>
          <a:p>
            <a:pPr algn="l">
              <a:lnSpc>
                <a:spcPct val="115000"/>
              </a:lnSpc>
            </a:pPr>
            <a:endParaRPr lang="lv-LV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Jāiegūst kvalitatīva ogu raža (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vidēji, vismaz 5t/ha).</a:t>
            </a:r>
            <a:endParaRPr lang="lv-LV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Piemērota kvalitatīva ogu uzglabāšana.</a:t>
            </a: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Precīza ogu šķirošana, fasēšana.</a:t>
            </a: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Spēja realizēt un arī eksportēt, galvenais būs iekšējais tirgus, sezonas laikā spēt izkonkurēt importu.</a:t>
            </a:r>
            <a:endParaRPr lang="lv-LV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Atlikumu pārstrāde.</a:t>
            </a: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Esošo stādījumu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pareiza kopšana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ražīguma celšana.</a:t>
            </a:r>
          </a:p>
          <a:p>
            <a:pPr marL="342900" lvl="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Katrā audzētavā gudra datu analīze ieņēmumi - izdevumi, audzētavas rentabilitāte.</a:t>
            </a:r>
            <a:endParaRPr lang="lv-LV" kern="100" noProof="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15000"/>
              </a:lnSpc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l">
              <a:lnSpc>
                <a:spcPct val="115000"/>
              </a:lnSpc>
            </a:pP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15000"/>
              </a:lnSpc>
            </a:pP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Jauniem melleņu audzēt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gribētājiem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vajadzētu ļoti rūpīgi izvērtēt visas šīs kultūras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priekšrocības un problēmas.</a:t>
            </a:r>
            <a:r>
              <a:rPr lang="lv-LV" b="1" kern="100" noProof="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Vispirms ir jāsaprot kur liks produkciju,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kādu produkcijas pašizmaksu un realizācijas cenu varēs pastāvēt un attīstīties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Ja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15-20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gadus atpakaļ mellenes Latvijā skaitījās kā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netradicionālā kultūra</a:t>
            </a:r>
            <a:r>
              <a:rPr lang="lv-LV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taču tagad tā ir plaši audzēta un visu gadu tirgota, </a:t>
            </a:r>
            <a:r>
              <a:rPr lang="lv-LV" b="1" kern="100" noProof="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ogu cena praktiski nav mainījusies.</a:t>
            </a:r>
            <a:endParaRPr lang="lv-LV" noProof="0" dirty="0">
              <a:latin typeface="Trebuchet MS" panose="020B0603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127242-92C7-CE1C-1ADD-5B07260C6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CAA89-102C-813A-4118-641249DB9FEE}"/>
              </a:ext>
            </a:extLst>
          </p:cNvPr>
          <p:cNvSpPr txBox="1"/>
          <p:nvPr/>
        </p:nvSpPr>
        <p:spPr>
          <a:xfrm>
            <a:off x="3352800" y="288126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Paldies par uzmanību!</a:t>
            </a:r>
            <a:endParaRPr lang="lv-LV" sz="4000" dirty="0"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90135F-665B-658D-1306-4F08DEB81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256"/>
            <a:ext cx="1189157" cy="11247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D188D2-170A-B1FD-1486-7CE424E98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66" y="4170993"/>
            <a:ext cx="2307067" cy="218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860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563</TotalTime>
  <Words>777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Trebuchet MS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Augļkopības nozares aktualitātes un krūmmelleņu audzēšanas iespējas un izaicinājumi</dc:title>
  <dc:creator>Latvijas Augļkopju Asociācija</dc:creator>
  <cp:lastModifiedBy>Renāte Kajaka</cp:lastModifiedBy>
  <cp:revision>51</cp:revision>
  <dcterms:created xsi:type="dcterms:W3CDTF">2024-02-26T16:43:17Z</dcterms:created>
  <dcterms:modified xsi:type="dcterms:W3CDTF">2025-02-13T15:49:18Z</dcterms:modified>
</cp:coreProperties>
</file>