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L:\ValdaMajas\SAIMNIECIBAS,%20STATISTIKA\FAO-OGAS-BALTIJA-2022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2023.g. dati (FAO)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'2023 zemenes'!$F$16</c:f>
              <c:strCache>
                <c:ptCount val="1"/>
                <c:pt idx="0">
                  <c:v>Platība, 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'2023 zemenes'!$E$17:$E$19</c:f>
              <c:strCache>
                <c:ptCount val="3"/>
                <c:pt idx="0">
                  <c:v>Latvija</c:v>
                </c:pt>
                <c:pt idx="1">
                  <c:v>Igaunija</c:v>
                </c:pt>
                <c:pt idx="2">
                  <c:v>Lietuva</c:v>
                </c:pt>
              </c:strCache>
            </c:strRef>
          </c:cat>
          <c:val>
            <c:numRef>
              <c:f>'2023 zemenes'!$F$17:$F$19</c:f>
              <c:numCache>
                <c:formatCode>########0</c:formatCode>
                <c:ptCount val="3"/>
                <c:pt idx="0">
                  <c:v>480</c:v>
                </c:pt>
                <c:pt idx="1">
                  <c:v>530</c:v>
                </c:pt>
                <c:pt idx="2">
                  <c:v>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B-4872-81A7-C11F3980979C}"/>
            </c:ext>
          </c:extLst>
        </c:ser>
        <c:ser>
          <c:idx val="1"/>
          <c:order val="1"/>
          <c:tx>
            <c:strRef>
              <c:f>'2023 zemenes'!$G$16</c:f>
              <c:strCache>
                <c:ptCount val="1"/>
                <c:pt idx="0">
                  <c:v>Apjoms, 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'2023 zemenes'!$E$17:$E$19</c:f>
              <c:strCache>
                <c:ptCount val="3"/>
                <c:pt idx="0">
                  <c:v>Latvija</c:v>
                </c:pt>
                <c:pt idx="1">
                  <c:v>Igaunija</c:v>
                </c:pt>
                <c:pt idx="2">
                  <c:v>Lietuva</c:v>
                </c:pt>
              </c:strCache>
            </c:strRef>
          </c:cat>
          <c:val>
            <c:numRef>
              <c:f>'2023 zemenes'!$G$17:$G$19</c:f>
              <c:numCache>
                <c:formatCode>########0</c:formatCode>
                <c:ptCount val="3"/>
                <c:pt idx="0">
                  <c:v>790</c:v>
                </c:pt>
                <c:pt idx="1">
                  <c:v>1400</c:v>
                </c:pt>
                <c:pt idx="2">
                  <c:v>2090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B-4872-81A7-C11F39809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433632"/>
        <c:axId val="1493715472"/>
      </c:barChart>
      <c:catAx>
        <c:axId val="5014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93715472"/>
        <c:crosses val="autoZero"/>
        <c:auto val="1"/>
        <c:lblAlgn val="ctr"/>
        <c:lblOffset val="100"/>
        <c:noMultiLvlLbl val="0"/>
      </c:catAx>
      <c:valAx>
        <c:axId val="149371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#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014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Avenes (FAO dati, 2023.g.)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'2023 avenes'!$F$17</c:f>
              <c:strCache>
                <c:ptCount val="1"/>
                <c:pt idx="0">
                  <c:v>Platība, 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'2023 avenes'!$E$18:$E$20</c:f>
              <c:strCache>
                <c:ptCount val="3"/>
                <c:pt idx="0">
                  <c:v>Latvija</c:v>
                </c:pt>
                <c:pt idx="1">
                  <c:v>Igaunija</c:v>
                </c:pt>
                <c:pt idx="2">
                  <c:v>Lietuva</c:v>
                </c:pt>
              </c:strCache>
            </c:strRef>
          </c:cat>
          <c:val>
            <c:numRef>
              <c:f>'2023 avenes'!$F$18:$F$20</c:f>
              <c:numCache>
                <c:formatCode>########0</c:formatCode>
                <c:ptCount val="3"/>
                <c:pt idx="0">
                  <c:v>70</c:v>
                </c:pt>
                <c:pt idx="1">
                  <c:v>110</c:v>
                </c:pt>
                <c:pt idx="2">
                  <c:v>1110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F-4EDC-8714-9F287CBA7F02}"/>
            </c:ext>
          </c:extLst>
        </c:ser>
        <c:ser>
          <c:idx val="1"/>
          <c:order val="1"/>
          <c:tx>
            <c:strRef>
              <c:f>'2023 avenes'!$G$17</c:f>
              <c:strCache>
                <c:ptCount val="1"/>
                <c:pt idx="0">
                  <c:v>Apjoms, 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'2023 avenes'!$E$18:$E$20</c:f>
              <c:strCache>
                <c:ptCount val="3"/>
                <c:pt idx="0">
                  <c:v>Latvija</c:v>
                </c:pt>
                <c:pt idx="1">
                  <c:v>Igaunija</c:v>
                </c:pt>
                <c:pt idx="2">
                  <c:v>Lietuva</c:v>
                </c:pt>
              </c:strCache>
            </c:strRef>
          </c:cat>
          <c:val>
            <c:numRef>
              <c:f>'2023 avenes'!$G$18:$G$20</c:f>
              <c:numCache>
                <c:formatCode>########0</c:formatCode>
                <c:ptCount val="3"/>
                <c:pt idx="0">
                  <c:v>100</c:v>
                </c:pt>
                <c:pt idx="1">
                  <c:v>70</c:v>
                </c:pt>
                <c:pt idx="2">
                  <c:v>1450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F-4EDC-8714-9F287CBA7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486832"/>
        <c:axId val="1493710064"/>
      </c:barChart>
      <c:catAx>
        <c:axId val="50148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93710064"/>
        <c:crosses val="autoZero"/>
        <c:auto val="1"/>
        <c:lblAlgn val="ctr"/>
        <c:lblOffset val="100"/>
        <c:noMultiLvlLbl val="0"/>
      </c:catAx>
      <c:valAx>
        <c:axId val="149371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#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0148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064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007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12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616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347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680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296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87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300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381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840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5A3D-72C2-4619-BB53-DED746C6E59B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AACF-AA30-4BD4-B187-1024F3FE26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79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3067613-5EB6-4B65-9727-D1B1179B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98" y="132283"/>
            <a:ext cx="5356005" cy="1325563"/>
          </a:xfrm>
        </p:spPr>
        <p:txBody>
          <a:bodyPr>
            <a:normAutofit/>
          </a:bodyPr>
          <a:lstStyle/>
          <a:p>
            <a:r>
              <a:rPr lang="lv-LV" sz="4000" dirty="0"/>
              <a:t>Zemenes lauka apstākļos 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9DD8731D-CAB0-4F9E-9400-C42D9148B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53785"/>
              </p:ext>
            </p:extLst>
          </p:nvPr>
        </p:nvGraphicFramePr>
        <p:xfrm>
          <a:off x="363666" y="1528234"/>
          <a:ext cx="5258656" cy="97536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2614312">
                  <a:extLst>
                    <a:ext uri="{9D8B030D-6E8A-4147-A177-3AD203B41FA5}">
                      <a16:colId xmlns:a16="http://schemas.microsoft.com/office/drawing/2014/main" val="4060046957"/>
                    </a:ext>
                  </a:extLst>
                </a:gridCol>
                <a:gridCol w="1346578">
                  <a:extLst>
                    <a:ext uri="{9D8B030D-6E8A-4147-A177-3AD203B41FA5}">
                      <a16:colId xmlns:a16="http://schemas.microsoft.com/office/drawing/2014/main" val="1728461076"/>
                    </a:ext>
                  </a:extLst>
                </a:gridCol>
                <a:gridCol w="531649">
                  <a:extLst>
                    <a:ext uri="{9D8B030D-6E8A-4147-A177-3AD203B41FA5}">
                      <a16:colId xmlns:a16="http://schemas.microsoft.com/office/drawing/2014/main" val="2275946436"/>
                    </a:ext>
                  </a:extLst>
                </a:gridCol>
                <a:gridCol w="766117">
                  <a:extLst>
                    <a:ext uri="{9D8B030D-6E8A-4147-A177-3AD203B41FA5}">
                      <a16:colId xmlns:a16="http://schemas.microsoft.com/office/drawing/2014/main" val="38609656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Zemeņu stādījumu platības, ha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2609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Datu avots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2020.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2023.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Starpība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1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</a:rPr>
                        <a:t>CSP dati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522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483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</a:rPr>
                        <a:t>-39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8268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LAD dati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444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356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</a:rPr>
                        <a:t>-89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19645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7A6586-4CD8-448A-B0EF-CC841CBF20A4}"/>
              </a:ext>
            </a:extLst>
          </p:cNvPr>
          <p:cNvSpPr txBox="1"/>
          <p:nvPr/>
        </p:nvSpPr>
        <p:spPr>
          <a:xfrm>
            <a:off x="363666" y="2560719"/>
            <a:ext cx="504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Pēc LAD datiem 2024.g. – </a:t>
            </a:r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327,23 ha</a:t>
            </a:r>
            <a:r>
              <a:rPr lang="lv-LV" sz="1600" dirty="0"/>
              <a:t>, tai skaitā 22,59 ha bioloģiski. 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28949BD-3080-45C6-BDA5-8ED403476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413889"/>
              </p:ext>
            </p:extLst>
          </p:nvPr>
        </p:nvGraphicFramePr>
        <p:xfrm>
          <a:off x="7256334" y="5805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61B817-BA66-43BF-820D-B08739910522}"/>
              </a:ext>
            </a:extLst>
          </p:cNvPr>
          <p:cNvSpPr txBox="1"/>
          <p:nvPr/>
        </p:nvSpPr>
        <p:spPr>
          <a:xfrm>
            <a:off x="7404615" y="3356863"/>
            <a:ext cx="4275437" cy="9233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lv-LV" dirty="0"/>
              <a:t>Vidējā raža Latvijā 2023. g. –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1,6 t/ha </a:t>
            </a:r>
            <a:r>
              <a:rPr lang="lv-LV" dirty="0"/>
              <a:t>(</a:t>
            </a:r>
            <a:r>
              <a:rPr lang="lv-LV" i="1" dirty="0"/>
              <a:t>FAO dati</a:t>
            </a:r>
            <a:r>
              <a:rPr lang="lv-LV" dirty="0"/>
              <a:t>).</a:t>
            </a:r>
          </a:p>
          <a:p>
            <a:r>
              <a:rPr lang="lv-LV" dirty="0"/>
              <a:t>Realitātē lielākie audzētāji ievāc ap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15 t/ha.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459C8081-6B5A-4D5E-9C36-9FF7354C1A4F}"/>
              </a:ext>
            </a:extLst>
          </p:cNvPr>
          <p:cNvSpPr/>
          <p:nvPr/>
        </p:nvSpPr>
        <p:spPr>
          <a:xfrm>
            <a:off x="146763" y="3568972"/>
            <a:ext cx="6223746" cy="2585323"/>
          </a:xfrm>
          <a:prstGeom prst="rect">
            <a:avLst/>
          </a:prstGeom>
          <a:solidFill>
            <a:schemeClr val="accent4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</a:rPr>
              <a:t>Pieaug imports, īpaši sezonas sākumā. </a:t>
            </a:r>
            <a:r>
              <a:rPr lang="lv-LV" i="1" dirty="0"/>
              <a:t>2023. gadā kopējais zemeņu importa apjoms veidoja </a:t>
            </a:r>
            <a:r>
              <a:rPr lang="lv-LV" b="1" i="1" dirty="0">
                <a:solidFill>
                  <a:schemeClr val="accent2">
                    <a:lumMod val="75000"/>
                  </a:schemeClr>
                </a:solidFill>
              </a:rPr>
              <a:t>482,51 %</a:t>
            </a:r>
            <a:r>
              <a:rPr lang="lv-LV" b="1" i="1" dirty="0"/>
              <a:t> </a:t>
            </a:r>
            <a:r>
              <a:rPr lang="lv-LV" i="1" dirty="0"/>
              <a:t>attiecībā pret Latvijā audzētu zemeņu kopražu (Konkurences padomes dati). Importa apjoms 2024.g.:  </a:t>
            </a:r>
            <a:r>
              <a:rPr lang="lv-LV" i="1" dirty="0">
                <a:solidFill>
                  <a:schemeClr val="accent2">
                    <a:lumMod val="75000"/>
                  </a:schemeClr>
                </a:solidFill>
              </a:rPr>
              <a:t>~3859 t</a:t>
            </a:r>
            <a:r>
              <a:rPr lang="lv-LV" i="1" dirty="0"/>
              <a:t>. </a:t>
            </a:r>
          </a:p>
          <a:p>
            <a:r>
              <a:rPr lang="lv-LV" dirty="0"/>
              <a:t>Lielākie importētāji: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Polija un Grieķija. </a:t>
            </a:r>
          </a:p>
          <a:p>
            <a:r>
              <a:rPr lang="lv-LV" dirty="0"/>
              <a:t>Vidējā importēto svaigo ogu cena 2024. gadā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2,11 EUR/kg </a:t>
            </a:r>
            <a:r>
              <a:rPr lang="lv-LV" dirty="0"/>
              <a:t>(</a:t>
            </a:r>
            <a:r>
              <a:rPr lang="lv-LV" i="1" dirty="0"/>
              <a:t>CSP dati</a:t>
            </a:r>
            <a:r>
              <a:rPr lang="lv-LV" dirty="0"/>
              <a:t>).</a:t>
            </a:r>
          </a:p>
          <a:p>
            <a:r>
              <a:rPr lang="lv-LV" dirty="0"/>
              <a:t>Eksports 2024.g.: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~ 553 t</a:t>
            </a:r>
            <a:r>
              <a:rPr lang="lv-LV" dirty="0"/>
              <a:t>, vidējā cena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3,47 EUR/kg</a:t>
            </a:r>
            <a:r>
              <a:rPr lang="lv-LV" dirty="0">
                <a:solidFill>
                  <a:schemeClr val="accent2"/>
                </a:solidFill>
              </a:rPr>
              <a:t>, </a:t>
            </a:r>
            <a:r>
              <a:rPr lang="lv-LV" dirty="0"/>
              <a:t>galvenokārt uz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Igauniju</a:t>
            </a:r>
            <a:r>
              <a:rPr lang="lv-LV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46E9B-8A62-47DE-8633-E8C4EC049491}"/>
              </a:ext>
            </a:extLst>
          </p:cNvPr>
          <p:cNvSpPr txBox="1"/>
          <p:nvPr/>
        </p:nvSpPr>
        <p:spPr>
          <a:xfrm>
            <a:off x="3823784" y="6335699"/>
            <a:ext cx="542285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/>
              <a:t>Pieaug saimniecību skaits, kas piedāvā ogas </a:t>
            </a:r>
            <a:r>
              <a:rPr lang="lv-LV" dirty="0" err="1"/>
              <a:t>pašlasīšanā</a:t>
            </a:r>
            <a:r>
              <a:rPr lang="lv-LV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463359-506A-20DC-6822-4C48EF87A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9922" y="4495662"/>
            <a:ext cx="2209369" cy="2209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4B921D-AC5E-6F9F-7C00-B7218CD8A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536764" y="135350"/>
            <a:ext cx="1667490" cy="1737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A126FD-FD28-9D2F-C810-3CBC8715F4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1297" y="2261562"/>
            <a:ext cx="1419225" cy="1419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BE8FFD-3FDC-EED2-FCCD-2D92F2FA4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12" y="4329297"/>
            <a:ext cx="2506824" cy="18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8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7F0048F-6739-4442-98D3-77035C93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9" y="0"/>
            <a:ext cx="10515600" cy="1325563"/>
          </a:xfrm>
        </p:spPr>
        <p:txBody>
          <a:bodyPr/>
          <a:lstStyle/>
          <a:p>
            <a:r>
              <a:rPr lang="lv-LV" dirty="0"/>
              <a:t>Aktuālākās problēmas</a:t>
            </a:r>
            <a:endParaRPr lang="lv-LV" sz="2400" dirty="0">
              <a:solidFill>
                <a:srgbClr val="FF0000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54EFE3C-491A-4ED8-93D4-85350B6E9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81" y="1194521"/>
            <a:ext cx="7074159" cy="5032375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lv-LV" b="1" dirty="0"/>
              <a:t>Darbaspēka trūkums </a:t>
            </a:r>
            <a:r>
              <a:rPr lang="lv-LV" dirty="0"/>
              <a:t>roku darbiem (īpaši aktuāli ražas vākšanā), ražošanas izmaksu pieaugums. Prasības viesstrādniekiem.</a:t>
            </a:r>
          </a:p>
          <a:p>
            <a:r>
              <a:rPr lang="lv-LV" b="1" dirty="0"/>
              <a:t>Zemas ražas </a:t>
            </a:r>
            <a:r>
              <a:rPr lang="lv-LV" dirty="0"/>
              <a:t>(mēslošanas problēmas, augsnes auglības uzturēšana, augu aizsardzība, apūdeņošana).</a:t>
            </a:r>
          </a:p>
          <a:p>
            <a:r>
              <a:rPr lang="lv-LV" b="1" dirty="0"/>
              <a:t>Klimata izmaiņu negatīvā ietekme </a:t>
            </a:r>
            <a:r>
              <a:rPr lang="lv-LV" dirty="0"/>
              <a:t>– krasas temperatūru svārstības, nestabilas ziemas, salnas, krusa, sausuma periodi, ilgstošas lietavas, apdrošināšanas iespēju trūkums.</a:t>
            </a:r>
          </a:p>
          <a:p>
            <a:r>
              <a:rPr lang="lv-LV" b="1" dirty="0"/>
              <a:t>Stādu veselīgums</a:t>
            </a:r>
            <a:r>
              <a:rPr lang="lv-LV" dirty="0"/>
              <a:t>, pieaugošās slimību un kaitēkļu problēmas, ierobežots efektīvu  AAL daudzums.</a:t>
            </a:r>
          </a:p>
          <a:p>
            <a:r>
              <a:rPr lang="lv-LV" b="1" dirty="0"/>
              <a:t>Negodīga tirdzniecība</a:t>
            </a:r>
            <a:r>
              <a:rPr lang="lv-LV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48DEA-77F4-7D74-3781-163EE5D8C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626050" y="4530041"/>
            <a:ext cx="1752260" cy="2004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DBE24-E47C-8898-161C-EE9B59EC7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698101" y="3910279"/>
            <a:ext cx="2302013" cy="2331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0E154F-B010-B545-5A63-55257E5E0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0457" y="76672"/>
            <a:ext cx="2914262" cy="2914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68773A-75DB-B2BA-86C4-51B6BD7A8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831027" y="2395786"/>
            <a:ext cx="1930003" cy="20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33BCE15-91DE-4A3E-83CA-ECDB7674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Nākotnes redzējums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C82167F-80CC-48AC-B698-0B750A605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4" y="1752826"/>
            <a:ext cx="7447384" cy="4740049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lv-LV" dirty="0"/>
              <a:t>Vietējais tirgus joprojām nepiepildīts, </a:t>
            </a:r>
            <a:r>
              <a:rPr lang="lv-LV" b="1" dirty="0"/>
              <a:t>ir attīstības iespējas</a:t>
            </a:r>
            <a:r>
              <a:rPr lang="lv-LV" dirty="0"/>
              <a:t>, taču lielākā problēma ir darbaspēks un konkurence ar ievestajām ogām.</a:t>
            </a:r>
          </a:p>
          <a:p>
            <a:r>
              <a:rPr lang="lv-LV" dirty="0"/>
              <a:t>Jāsaglabā </a:t>
            </a:r>
            <a:r>
              <a:rPr lang="lv-LV" b="1" dirty="0"/>
              <a:t>samazinātais PVN, sezonas laukstrādnieku programma.</a:t>
            </a:r>
          </a:p>
          <a:p>
            <a:r>
              <a:rPr lang="lv-LV" dirty="0"/>
              <a:t>Pieaugums audzēšanai zem segumiem.</a:t>
            </a:r>
          </a:p>
          <a:p>
            <a:r>
              <a:rPr lang="lv-LV" dirty="0"/>
              <a:t>Lauka apstākļos: </a:t>
            </a:r>
          </a:p>
          <a:p>
            <a:pPr marL="457200" lvl="1" indent="0">
              <a:buNone/>
            </a:pPr>
            <a:r>
              <a:rPr lang="lv-LV" dirty="0"/>
              <a:t>1) </a:t>
            </a:r>
            <a:r>
              <a:rPr lang="lv-LV" b="1" dirty="0"/>
              <a:t>mazas ģimenes saimniecības</a:t>
            </a:r>
            <a:r>
              <a:rPr lang="lv-LV" dirty="0"/>
              <a:t>, audzējot tik lielā platībā, lai var paši apkopt, piedāvājot </a:t>
            </a:r>
            <a:r>
              <a:rPr lang="lv-LV" dirty="0" err="1"/>
              <a:t>pašlasīšanu</a:t>
            </a:r>
            <a:r>
              <a:rPr lang="lv-LV" dirty="0"/>
              <a:t>, veidojot </a:t>
            </a:r>
            <a:r>
              <a:rPr lang="lv-LV" dirty="0" err="1"/>
              <a:t>mājražojumus</a:t>
            </a:r>
            <a:r>
              <a:rPr lang="lv-LV" dirty="0"/>
              <a:t>;</a:t>
            </a:r>
          </a:p>
          <a:p>
            <a:pPr marL="457200" lvl="1" indent="0">
              <a:buNone/>
            </a:pPr>
            <a:r>
              <a:rPr lang="lv-LV" dirty="0"/>
              <a:t>2) </a:t>
            </a:r>
            <a:r>
              <a:rPr lang="lv-LV" b="1" dirty="0"/>
              <a:t>lielas saimniecības ar maksimāli iespējamu mehanizāciju </a:t>
            </a:r>
            <a:r>
              <a:rPr lang="lv-LV" dirty="0"/>
              <a:t>un infrastruktūru ogu atdzesēšanai un uzglabāšanai.</a:t>
            </a:r>
          </a:p>
          <a:p>
            <a:r>
              <a:rPr lang="lv-LV" dirty="0"/>
              <a:t>Jāattīsta </a:t>
            </a:r>
            <a:r>
              <a:rPr lang="lv-LV" b="1" dirty="0"/>
              <a:t>apdrošināšana</a:t>
            </a:r>
            <a:r>
              <a:rPr lang="lv-LV" dirty="0"/>
              <a:t> </a:t>
            </a:r>
            <a:r>
              <a:rPr lang="lv-LV" dirty="0" err="1"/>
              <a:t>u.c</a:t>
            </a:r>
            <a:r>
              <a:rPr lang="lv-LV" dirty="0"/>
              <a:t> atbalsta iespējas pret nelabvēlīgiem vides apstākļiem.</a:t>
            </a:r>
          </a:p>
          <a:p>
            <a:r>
              <a:rPr lang="lv-LV" dirty="0"/>
              <a:t>Audzēšanas </a:t>
            </a:r>
            <a:r>
              <a:rPr lang="lv-LV" b="1" dirty="0"/>
              <a:t>konsultanti</a:t>
            </a:r>
            <a:r>
              <a:rPr lang="lv-LV" dirty="0"/>
              <a:t>.</a:t>
            </a:r>
          </a:p>
          <a:p>
            <a:r>
              <a:rPr lang="lv-LV" dirty="0"/>
              <a:t>Eksporta iespējas – inovatīviem pārstrādes produktiem.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E6559-D56D-2763-5D9F-25735599A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2987" y="2101281"/>
            <a:ext cx="2531161" cy="2531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2A9847-854C-7912-A747-E80C55BAC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52" y="4460178"/>
            <a:ext cx="4072543" cy="197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56D9C-57EA-C69B-711C-366D19B5A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09917" y="229051"/>
            <a:ext cx="4072544" cy="19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8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3067613-5EB6-4B65-9727-D1B1179B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Avenes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9DD8731D-CAB0-4F9E-9400-C42D9148B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09707"/>
              </p:ext>
            </p:extLst>
          </p:nvPr>
        </p:nvGraphicFramePr>
        <p:xfrm>
          <a:off x="363666" y="1952132"/>
          <a:ext cx="5258656" cy="97536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2614312">
                  <a:extLst>
                    <a:ext uri="{9D8B030D-6E8A-4147-A177-3AD203B41FA5}">
                      <a16:colId xmlns:a16="http://schemas.microsoft.com/office/drawing/2014/main" val="4060046957"/>
                    </a:ext>
                  </a:extLst>
                </a:gridCol>
                <a:gridCol w="1346578">
                  <a:extLst>
                    <a:ext uri="{9D8B030D-6E8A-4147-A177-3AD203B41FA5}">
                      <a16:colId xmlns:a16="http://schemas.microsoft.com/office/drawing/2014/main" val="1728461076"/>
                    </a:ext>
                  </a:extLst>
                </a:gridCol>
                <a:gridCol w="531649">
                  <a:extLst>
                    <a:ext uri="{9D8B030D-6E8A-4147-A177-3AD203B41FA5}">
                      <a16:colId xmlns:a16="http://schemas.microsoft.com/office/drawing/2014/main" val="2275946436"/>
                    </a:ext>
                  </a:extLst>
                </a:gridCol>
                <a:gridCol w="766117">
                  <a:extLst>
                    <a:ext uri="{9D8B030D-6E8A-4147-A177-3AD203B41FA5}">
                      <a16:colId xmlns:a16="http://schemas.microsoft.com/office/drawing/2014/main" val="38609656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Aveņu stādījumu platības, ha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2609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Datu avots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2020.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2023.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Starpība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1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</a:rPr>
                        <a:t>CSP dati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8268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</a:rPr>
                        <a:t>LAD dati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19645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7A6586-4CD8-448A-B0EF-CC841CBF20A4}"/>
              </a:ext>
            </a:extLst>
          </p:cNvPr>
          <p:cNvSpPr txBox="1"/>
          <p:nvPr/>
        </p:nvSpPr>
        <p:spPr>
          <a:xfrm>
            <a:off x="580767" y="3064476"/>
            <a:ext cx="504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Pēc LAD datiem 2024.g. – </a:t>
            </a:r>
            <a:r>
              <a:rPr lang="lv-LV" sz="1600" b="1" dirty="0">
                <a:solidFill>
                  <a:schemeClr val="accent2">
                    <a:lumMod val="75000"/>
                  </a:schemeClr>
                </a:solidFill>
              </a:rPr>
              <a:t>189 ha</a:t>
            </a:r>
            <a:r>
              <a:rPr lang="lv-LV" sz="1600" dirty="0"/>
              <a:t>, tai skaitā 36 ha bioloģiski.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B817-BA66-43BF-820D-B08739910522}"/>
              </a:ext>
            </a:extLst>
          </p:cNvPr>
          <p:cNvSpPr txBox="1"/>
          <p:nvPr/>
        </p:nvSpPr>
        <p:spPr>
          <a:xfrm>
            <a:off x="7259215" y="4572387"/>
            <a:ext cx="470262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lv-LV" dirty="0"/>
              <a:t>Vidējā raža Latvijā 2023. g. – 0,5 t/ha (</a:t>
            </a:r>
            <a:r>
              <a:rPr lang="lv-LV" i="1" dirty="0"/>
              <a:t>FAO dati</a:t>
            </a:r>
            <a:r>
              <a:rPr lang="lv-LV" dirty="0"/>
              <a:t>).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459C8081-6B5A-4D5E-9C36-9FF7354C1A4F}"/>
              </a:ext>
            </a:extLst>
          </p:cNvPr>
          <p:cNvSpPr/>
          <p:nvPr/>
        </p:nvSpPr>
        <p:spPr>
          <a:xfrm>
            <a:off x="363666" y="3787557"/>
            <a:ext cx="6096000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</a:rPr>
              <a:t>Importam ir tendence pieaugt, bet pa gadiem svārstās. </a:t>
            </a:r>
            <a:r>
              <a:rPr lang="lv-LV" i="1" dirty="0"/>
              <a:t>2023. gadā kopējais aveņu importa apjoms veidoja </a:t>
            </a:r>
            <a:r>
              <a:rPr lang="lv-LV" b="1" i="1" dirty="0">
                <a:solidFill>
                  <a:schemeClr val="accent2">
                    <a:lumMod val="75000"/>
                  </a:schemeClr>
                </a:solidFill>
              </a:rPr>
              <a:t>532 %</a:t>
            </a:r>
            <a:r>
              <a:rPr lang="lv-LV" b="1" i="1" dirty="0"/>
              <a:t> </a:t>
            </a:r>
            <a:r>
              <a:rPr lang="lv-LV" i="1" dirty="0"/>
              <a:t>attiecībā pret Latvijā audzētu aveņu kopražu. Apjoms 2024.g.:  </a:t>
            </a:r>
            <a:r>
              <a:rPr lang="lv-LV" i="1" dirty="0">
                <a:solidFill>
                  <a:schemeClr val="accent2">
                    <a:lumMod val="75000"/>
                  </a:schemeClr>
                </a:solidFill>
              </a:rPr>
              <a:t>~207 t</a:t>
            </a:r>
            <a:r>
              <a:rPr lang="lv-LV" i="1" dirty="0"/>
              <a:t>. </a:t>
            </a:r>
          </a:p>
          <a:p>
            <a:r>
              <a:rPr lang="lv-LV" dirty="0"/>
              <a:t>Lielākie importētāji: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Polija un Nīderlande. </a:t>
            </a:r>
          </a:p>
          <a:p>
            <a:r>
              <a:rPr lang="lv-LV" dirty="0"/>
              <a:t>Vidējā importēto ogu cena 2024. gadā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11,77 EUR/kg </a:t>
            </a:r>
            <a:r>
              <a:rPr lang="lv-LV" dirty="0"/>
              <a:t>(</a:t>
            </a:r>
            <a:r>
              <a:rPr lang="lv-LV" i="1" dirty="0"/>
              <a:t>CSP dati</a:t>
            </a:r>
            <a:r>
              <a:rPr lang="lv-LV" dirty="0"/>
              <a:t>).</a:t>
            </a:r>
          </a:p>
          <a:p>
            <a:r>
              <a:rPr lang="lv-LV" dirty="0"/>
              <a:t>Eksports 2024.g.: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~ 65 t</a:t>
            </a:r>
            <a:r>
              <a:rPr lang="lv-LV" dirty="0"/>
              <a:t>, vidējā cena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12,40 </a:t>
            </a:r>
            <a:r>
              <a:rPr lang="lv-LV" dirty="0">
                <a:solidFill>
                  <a:schemeClr val="accent2"/>
                </a:solidFill>
              </a:rPr>
              <a:t>EUR/kg, </a:t>
            </a:r>
            <a:r>
              <a:rPr lang="lv-LV" dirty="0"/>
              <a:t>galvenokārt uz Igauniju.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8FDB92CA-5E3B-469D-A673-73AD52C0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155247"/>
              </p:ext>
            </p:extLst>
          </p:nvPr>
        </p:nvGraphicFramePr>
        <p:xfrm>
          <a:off x="7259215" y="169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D0B547-3294-EAF3-68E0-3A7ED4AB9484}"/>
              </a:ext>
            </a:extLst>
          </p:cNvPr>
          <p:cNvSpPr txBox="1"/>
          <p:nvPr/>
        </p:nvSpPr>
        <p:spPr>
          <a:xfrm>
            <a:off x="3175290" y="6032616"/>
            <a:ext cx="470262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lv-LV" dirty="0" err="1"/>
              <a:t>Pašlasīšana</a:t>
            </a:r>
            <a:endParaRPr lang="lv-LV" dirty="0"/>
          </a:p>
          <a:p>
            <a:r>
              <a:rPr lang="lv-LV" dirty="0"/>
              <a:t>Papildus ienākumu avots pamatdarbam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45216-C3BD-4B12-93B5-25E03FFEB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450251" y="82109"/>
            <a:ext cx="2238858" cy="2217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F7AD1B-D1F1-8ABB-BF55-321799C3B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0" y="5090906"/>
            <a:ext cx="2326433" cy="17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5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7DD86-F05E-893E-4EC5-680EBD54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A566999-CC34-A1C9-99CF-D840E370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0"/>
            <a:ext cx="10515600" cy="1325563"/>
          </a:xfrm>
        </p:spPr>
        <p:txBody>
          <a:bodyPr/>
          <a:lstStyle/>
          <a:p>
            <a:r>
              <a:rPr lang="lv-LV" dirty="0"/>
              <a:t>Aktuālākās problēmas</a:t>
            </a:r>
            <a:endParaRPr lang="lv-LV" sz="2400" dirty="0">
              <a:solidFill>
                <a:srgbClr val="FF0000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F7DD7F9-DAB7-AFDC-5159-BAB08EAD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09" y="1325563"/>
            <a:ext cx="8221824" cy="485140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lv-LV" b="1" dirty="0"/>
              <a:t>Darbaspēka trūk</a:t>
            </a:r>
            <a:r>
              <a:rPr lang="lv-LV" dirty="0"/>
              <a:t>ums (īpaši aktuāli ražas vākšanā), </a:t>
            </a:r>
            <a:r>
              <a:rPr lang="lv-LV" dirty="0" err="1"/>
              <a:t>sezonālisms</a:t>
            </a:r>
            <a:r>
              <a:rPr lang="lv-LV" dirty="0"/>
              <a:t>.</a:t>
            </a:r>
          </a:p>
          <a:p>
            <a:r>
              <a:rPr lang="lv-LV" dirty="0"/>
              <a:t>Trūkst </a:t>
            </a:r>
            <a:r>
              <a:rPr lang="lv-LV" b="1" dirty="0"/>
              <a:t>stabilas realizācijas iespējas</a:t>
            </a:r>
            <a:r>
              <a:rPr lang="lv-LV" dirty="0"/>
              <a:t>, īss ogu realizācijas termiņš.</a:t>
            </a:r>
          </a:p>
          <a:p>
            <a:r>
              <a:rPr lang="lv-LV" b="1" dirty="0"/>
              <a:t>Vasaras avenēm </a:t>
            </a:r>
            <a:r>
              <a:rPr lang="lv-LV" dirty="0"/>
              <a:t>lauka apstākļos - </a:t>
            </a:r>
            <a:r>
              <a:rPr lang="lv-LV" b="1" dirty="0"/>
              <a:t>zemas ražas </a:t>
            </a:r>
            <a:r>
              <a:rPr lang="lv-LV" dirty="0"/>
              <a:t>(stādu veselīgums, ziemcietība, slimības, kaitēkļi, mēslošanas problēmas, apūdeņošana).</a:t>
            </a:r>
          </a:p>
          <a:p>
            <a:r>
              <a:rPr lang="lv-LV" b="1" dirty="0"/>
              <a:t>Rudens avenēm </a:t>
            </a:r>
            <a:r>
              <a:rPr lang="lv-LV" dirty="0"/>
              <a:t>lauka apstākļos - </a:t>
            </a:r>
            <a:r>
              <a:rPr lang="lv-LV" b="1" dirty="0"/>
              <a:t>laika apstākļi</a:t>
            </a:r>
            <a:r>
              <a:rPr lang="lv-LV" dirty="0"/>
              <a:t>, stādu veselīgums, ogu kvalitāte rudenī.</a:t>
            </a:r>
          </a:p>
          <a:p>
            <a:r>
              <a:rPr lang="lv-LV" dirty="0"/>
              <a:t>Audzēšana </a:t>
            </a:r>
            <a:r>
              <a:rPr lang="lv-LV" b="1" dirty="0"/>
              <a:t>zem segumiem – augstas ierīkošanas izmaksas</a:t>
            </a:r>
            <a:r>
              <a:rPr lang="lv-LV" dirty="0"/>
              <a:t>, nestabilitāte - rakstot projektus, vienas izmaksas, bet, kad tiek līdz ierīkošanai, jau citas. </a:t>
            </a:r>
            <a:r>
              <a:rPr lang="lv-LV" b="1" dirty="0"/>
              <a:t>Nav LAD atbalsta </a:t>
            </a:r>
            <a:r>
              <a:rPr lang="lv-LV" dirty="0"/>
              <a:t>par segtajām platībām.</a:t>
            </a:r>
          </a:p>
          <a:p>
            <a:r>
              <a:rPr lang="lv-LV" dirty="0"/>
              <a:t>Apdrošināšanas iespēju trūkums, tai skaitā </a:t>
            </a:r>
            <a:r>
              <a:rPr lang="lv-LV" b="1" dirty="0"/>
              <a:t>tuneļu apdrošināšana pret klimatisko apstākļu izraisītiem bojājumiem</a:t>
            </a:r>
            <a:r>
              <a:rPr lang="lv-LV" dirty="0"/>
              <a:t>.</a:t>
            </a:r>
          </a:p>
          <a:p>
            <a:r>
              <a:rPr lang="lv-LV" dirty="0"/>
              <a:t>Ierobežots efektīvu  </a:t>
            </a:r>
            <a:r>
              <a:rPr lang="lv-LV" b="1" dirty="0"/>
              <a:t>AAL </a:t>
            </a:r>
            <a:r>
              <a:rPr lang="lv-LV" dirty="0"/>
              <a:t>daudzums.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57CAD-249D-C0EA-F08F-4139AE182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4637" y="2622439"/>
            <a:ext cx="1828263" cy="1828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95C0C0-5EDC-0ED6-445E-AE1A40618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118359" y="3191594"/>
            <a:ext cx="2385347" cy="16935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58D4D0-9BFD-4A37-E91A-7BCA703BC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31" y="328717"/>
            <a:ext cx="3180460" cy="23853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ECA1AE-EB44-4B19-BD16-4ECDB5EE9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163" y="4759614"/>
            <a:ext cx="1949098" cy="19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0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7E463-BEF1-1289-DFA7-8242371C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C264A36-ACD9-6AD3-07D4-22ADF349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159851"/>
            <a:ext cx="10515600" cy="1325563"/>
          </a:xfrm>
        </p:spPr>
        <p:txBody>
          <a:bodyPr/>
          <a:lstStyle/>
          <a:p>
            <a:r>
              <a:rPr lang="lv-LV" dirty="0"/>
              <a:t>Nākotnes redzējums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9357195-2514-20D5-C3B5-247B0F9E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47" y="1485414"/>
            <a:ext cx="7671318" cy="4872524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lv-LV" b="1" dirty="0"/>
              <a:t>Vietējais tirgus </a:t>
            </a:r>
            <a:r>
              <a:rPr lang="lv-LV" dirty="0"/>
              <a:t>svaigām ogām joprojām </a:t>
            </a:r>
            <a:r>
              <a:rPr lang="lv-LV" b="1" dirty="0"/>
              <a:t>nepiepildīts</a:t>
            </a:r>
            <a:r>
              <a:rPr lang="lv-LV" dirty="0"/>
              <a:t>, ir attīstības iespējas.</a:t>
            </a:r>
          </a:p>
          <a:p>
            <a:r>
              <a:rPr lang="lv-LV" dirty="0"/>
              <a:t>Jāsaglabā </a:t>
            </a:r>
            <a:r>
              <a:rPr lang="lv-LV" b="1" dirty="0"/>
              <a:t>samazinātais PVN, sezonas laukstrādnieku programma</a:t>
            </a:r>
            <a:r>
              <a:rPr lang="lv-LV" dirty="0"/>
              <a:t>.</a:t>
            </a:r>
          </a:p>
          <a:p>
            <a:r>
              <a:rPr lang="lv-LV" dirty="0"/>
              <a:t>Pieaugs </a:t>
            </a:r>
            <a:r>
              <a:rPr lang="lv-LV" b="1" dirty="0"/>
              <a:t>audzēšana zem segumiem</a:t>
            </a:r>
            <a:r>
              <a:rPr lang="lv-LV" dirty="0"/>
              <a:t>, taču augstas ierīkošanas izmaksas. </a:t>
            </a:r>
            <a:r>
              <a:rPr lang="lv-LV" b="1" dirty="0"/>
              <a:t>Garo  (</a:t>
            </a:r>
            <a:r>
              <a:rPr lang="lv-LV" b="1" i="1" dirty="0" err="1"/>
              <a:t>long</a:t>
            </a:r>
            <a:r>
              <a:rPr lang="lv-LV" b="1" i="1" dirty="0"/>
              <a:t> </a:t>
            </a:r>
            <a:r>
              <a:rPr lang="lv-LV" b="1" i="1" dirty="0" err="1"/>
              <a:t>cane</a:t>
            </a:r>
            <a:r>
              <a:rPr lang="lv-LV" b="1" dirty="0"/>
              <a:t>) stādu izmantošana</a:t>
            </a:r>
            <a:r>
              <a:rPr lang="lv-LV" dirty="0"/>
              <a:t>, kur var prognozēt ražas lielumu, kā arī pagarināt ražošanas sezonu.</a:t>
            </a:r>
          </a:p>
          <a:p>
            <a:r>
              <a:rPr lang="lv-LV" dirty="0"/>
              <a:t>Jāattīsta </a:t>
            </a:r>
            <a:r>
              <a:rPr lang="lv-LV" b="1" dirty="0"/>
              <a:t>apdrošināšana </a:t>
            </a:r>
            <a:r>
              <a:rPr lang="lv-LV" dirty="0" err="1"/>
              <a:t>u.c</a:t>
            </a:r>
            <a:r>
              <a:rPr lang="lv-LV" dirty="0"/>
              <a:t> atbalsta iespējas pret nelabvēlīgiem vides apstākļiem.</a:t>
            </a:r>
          </a:p>
          <a:p>
            <a:r>
              <a:rPr lang="lv-LV" dirty="0"/>
              <a:t>Nepieciešami zinoši </a:t>
            </a:r>
            <a:r>
              <a:rPr lang="lv-LV" b="1" dirty="0"/>
              <a:t>konsultanti</a:t>
            </a:r>
            <a:r>
              <a:rPr lang="lv-LV" dirty="0"/>
              <a:t>.</a:t>
            </a:r>
          </a:p>
          <a:p>
            <a:r>
              <a:rPr lang="lv-LV" b="1" dirty="0"/>
              <a:t>Selekcija</a:t>
            </a:r>
            <a:r>
              <a:rPr lang="lv-LV" dirty="0"/>
              <a:t> uz klimata pārmaiņām piemērotām, izturīgām šķirnēm.</a:t>
            </a:r>
          </a:p>
          <a:p>
            <a:r>
              <a:rPr lang="lv-LV" b="1" dirty="0"/>
              <a:t>Stādu atveseļošanas </a:t>
            </a:r>
            <a:r>
              <a:rPr lang="lv-LV" dirty="0"/>
              <a:t>sistēmas izveide.</a:t>
            </a:r>
          </a:p>
          <a:p>
            <a:r>
              <a:rPr lang="lv-LV" dirty="0"/>
              <a:t>Eksporta iespējas – inovatīviem pārstrādes produktiem.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01494-143C-BD4D-653B-26F8FC456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1442" y="2455796"/>
            <a:ext cx="2175587" cy="2175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B7AE46-CE92-39E7-3CE2-D90C121F4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7647" y="4112955"/>
            <a:ext cx="2585194" cy="2585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8C2C9-0024-5376-8679-6AD4EA674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833246" y="-461842"/>
            <a:ext cx="2620227" cy="36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690</Words>
  <Application>Microsoft Office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Zemenes lauka apstākļos </vt:lpstr>
      <vt:lpstr>Aktuālākās problēmas</vt:lpstr>
      <vt:lpstr>Nākotnes redzējums</vt:lpstr>
      <vt:lpstr>Avenes</vt:lpstr>
      <vt:lpstr>Aktuālākās problēmas</vt:lpstr>
      <vt:lpstr>Nākotnes redzējums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Edgars Rubauskis</dc:creator>
  <cp:lastModifiedBy>Valda Laugale</cp:lastModifiedBy>
  <cp:revision>39</cp:revision>
  <dcterms:created xsi:type="dcterms:W3CDTF">2025-02-10T11:19:54Z</dcterms:created>
  <dcterms:modified xsi:type="dcterms:W3CDTF">2025-02-13T14:45:48Z</dcterms:modified>
</cp:coreProperties>
</file>